
<file path=[Content_Types].xml><?xml version="1.0" encoding="utf-8"?>
<Types xmlns="http://schemas.openxmlformats.org/package/2006/content-types">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6858000" cx="9144000"/>
  <p:notesSz cx="6858000" cy="9144000"/>
  <p:embeddedFontLst>
    <p:embeddedFont>
      <p:font typeface="Economica"/>
      <p:regular r:id="rId47"/>
      <p:bold r:id="rId48"/>
      <p:italic r:id="rId49"/>
      <p:boldItalic r:id="rId50"/>
    </p:embeddedFont>
    <p:embeddedFont>
      <p:font typeface="Book Antiqua"/>
      <p:regular r:id="rId51"/>
      <p:bold r:id="rId52"/>
      <p:italic r:id="rId53"/>
      <p:boldItalic r:id="rId54"/>
    </p:embeddedFont>
    <p:embeddedFont>
      <p:font typeface="Open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 uri="GoogleSlidesCustomDataVersion2">
      <go:slidesCustomData xmlns:go="http://customooxmlschemas.google.com/" r:id="rId59" roundtripDataSignature="AMtx7mi/raPSoCJ5lC4L7RWlqcl3U/JC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conomica-bold.fntdata"/><Relationship Id="rId47" Type="http://schemas.openxmlformats.org/officeDocument/2006/relationships/font" Target="fonts/Economica-regular.fntdata"/><Relationship Id="rId49" Type="http://schemas.openxmlformats.org/officeDocument/2006/relationships/font" Target="fonts/Economic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BookAntiqua-regular.fntdata"/><Relationship Id="rId50" Type="http://schemas.openxmlformats.org/officeDocument/2006/relationships/font" Target="fonts/Economica-boldItalic.fntdata"/><Relationship Id="rId53" Type="http://schemas.openxmlformats.org/officeDocument/2006/relationships/font" Target="fonts/BookAntiqua-italic.fntdata"/><Relationship Id="rId52" Type="http://schemas.openxmlformats.org/officeDocument/2006/relationships/font" Target="fonts/BookAntiqua-bold.fntdata"/><Relationship Id="rId11" Type="http://schemas.openxmlformats.org/officeDocument/2006/relationships/slide" Target="slides/slide6.xml"/><Relationship Id="rId55" Type="http://schemas.openxmlformats.org/officeDocument/2006/relationships/font" Target="fonts/OpenSans-regular.fntdata"/><Relationship Id="rId10" Type="http://schemas.openxmlformats.org/officeDocument/2006/relationships/slide" Target="slides/slide5.xml"/><Relationship Id="rId54" Type="http://schemas.openxmlformats.org/officeDocument/2006/relationships/font" Target="fonts/BookAntiqua-boldItalic.fntdata"/><Relationship Id="rId13" Type="http://schemas.openxmlformats.org/officeDocument/2006/relationships/slide" Target="slides/slide8.xml"/><Relationship Id="rId57" Type="http://schemas.openxmlformats.org/officeDocument/2006/relationships/font" Target="fonts/OpenSans-italic.fntdata"/><Relationship Id="rId12" Type="http://schemas.openxmlformats.org/officeDocument/2006/relationships/slide" Target="slides/slide7.xml"/><Relationship Id="rId56" Type="http://schemas.openxmlformats.org/officeDocument/2006/relationships/font" Target="fonts/OpenSans-bold.fntdata"/><Relationship Id="rId15" Type="http://schemas.openxmlformats.org/officeDocument/2006/relationships/slide" Target="slides/slide10.xml"/><Relationship Id="rId59" Type="http://customschemas.google.com/relationships/presentationmetadata" Target="metadata"/><Relationship Id="rId14" Type="http://schemas.openxmlformats.org/officeDocument/2006/relationships/slide" Target="slides/slide9.xml"/><Relationship Id="rId58"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txBox="1"/>
          <p:nvPr>
            <p:ph idx="11" type="ftr"/>
          </p:nvPr>
        </p:nvSpPr>
        <p:spPr>
          <a:xfrm>
            <a:off x="0" y="8686800"/>
            <a:ext cx="2973387" cy="455612"/>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1pPr>
            <a:lvl2pPr lvl="1"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9pPr>
          </a:lstStyle>
          <a:p/>
        </p:txBody>
      </p:sp>
      <p:sp>
        <p:nvSpPr>
          <p:cNvPr id="4" name="Google Shape;4;n"/>
          <p:cNvSpPr txBox="1"/>
          <p:nvPr>
            <p:ph idx="12" type="sldNum"/>
          </p:nvPr>
        </p:nvSpPr>
        <p:spPr>
          <a:xfrm>
            <a:off x="3881437" y="8686800"/>
            <a:ext cx="2973387" cy="455612"/>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fld id="{00000000-1234-1234-1234-123412341234}" type="slidenum">
              <a:rPr b="0" i="0" lang="en-US" sz="2400" u="none" cap="none" strike="noStrike">
                <a:solidFill>
                  <a:srgbClr val="FFFFFF"/>
                </a:solidFill>
                <a:latin typeface="Times New Roman"/>
                <a:ea typeface="Times New Roman"/>
                <a:cs typeface="Times New Roman"/>
                <a:sym typeface="Times New Roman"/>
              </a:rPr>
              <a:t>‹#›</a:t>
            </a:fld>
            <a:endParaRPr/>
          </a:p>
        </p:txBody>
      </p:sp>
      <p:sp>
        <p:nvSpPr>
          <p:cNvPr id="5" name="Google Shape;5;n"/>
          <p:cNvSpPr/>
          <p:nvPr>
            <p:ph idx="2" type="sldImg"/>
          </p:nvPr>
        </p:nvSpPr>
        <p:spPr>
          <a:xfrm>
            <a:off x="1346200" y="769937"/>
            <a:ext cx="4162425" cy="2941637"/>
          </a:xfrm>
          <a:custGeom>
            <a:rect b="b" l="l" r="r" t="t"/>
            <a:pathLst>
              <a:path extrusionOk="0" h="120000" w="120000">
                <a:moveTo>
                  <a:pt x="0" y="0"/>
                </a:moveTo>
                <a:lnTo>
                  <a:pt x="120000" y="0"/>
                </a:lnTo>
                <a:lnTo>
                  <a:pt x="120000" y="120000"/>
                </a:lnTo>
                <a:lnTo>
                  <a:pt x="0" y="120000"/>
                </a:lnTo>
                <a:close/>
              </a:path>
            </a:pathLst>
          </a:custGeom>
          <a:noFill/>
          <a:ln>
            <a:noFill/>
          </a:ln>
        </p:spPr>
      </p:sp>
      <p:sp>
        <p:nvSpPr>
          <p:cNvPr id="6" name="Google Shape;6;n"/>
          <p:cNvSpPr txBox="1"/>
          <p:nvPr>
            <p:ph idx="1" type="body"/>
          </p:nvPr>
        </p:nvSpPr>
        <p:spPr>
          <a:xfrm>
            <a:off x="652462" y="4002087"/>
            <a:ext cx="5549900" cy="4308475"/>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7" name="Google Shape;7;n"/>
          <p:cNvSpPr txBox="1"/>
          <p:nvPr>
            <p:ph idx="3" type="hdr"/>
          </p:nvPr>
        </p:nvSpPr>
        <p:spPr>
          <a:xfrm>
            <a:off x="0" y="0"/>
            <a:ext cx="2973387" cy="455612"/>
          </a:xfrm>
          <a:prstGeom prst="rect">
            <a:avLst/>
          </a:prstGeom>
          <a:noFill/>
          <a:ln>
            <a:noFill/>
          </a:ln>
        </p:spPr>
        <p:txBody>
          <a:bodyPr anchorCtr="0" anchor="t" bIns="0" lIns="0" spcFirstLastPara="1" rIns="0" wrap="square" tIns="0">
            <a:noAutofit/>
          </a:bodyPr>
          <a:lstStyle>
            <a:lvl1pPr lvl="0" marR="0" rtl="0" algn="l">
              <a:lnSpc>
                <a:spcPct val="93000"/>
              </a:lnSpc>
              <a:spcBef>
                <a:spcPts val="0"/>
              </a:spcBef>
              <a:spcAft>
                <a:spcPts val="0"/>
              </a:spcAft>
              <a:buSzPts val="1400"/>
              <a:buNone/>
              <a:defRPr b="0" i="0" sz="1400" u="none">
                <a:solidFill>
                  <a:srgbClr val="EEEEEE"/>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9pPr>
          </a:lstStyle>
          <a:p/>
        </p:txBody>
      </p:sp>
      <p:sp>
        <p:nvSpPr>
          <p:cNvPr id="8" name="Google Shape;8;n"/>
          <p:cNvSpPr txBox="1"/>
          <p:nvPr>
            <p:ph idx="10" type="dt"/>
          </p:nvPr>
        </p:nvSpPr>
        <p:spPr>
          <a:xfrm>
            <a:off x="3881437" y="0"/>
            <a:ext cx="2973387" cy="455612"/>
          </a:xfrm>
          <a:prstGeom prst="rect">
            <a:avLst/>
          </a:prstGeom>
          <a:noFill/>
          <a:ln>
            <a:noFill/>
          </a:ln>
        </p:spPr>
        <p:txBody>
          <a:bodyPr anchorCtr="0" anchor="t" bIns="0" lIns="0" spcFirstLastPara="1" rIns="0" wrap="square" tIns="0">
            <a:noAutofit/>
          </a:bodyPr>
          <a:lstStyle>
            <a:lvl1pPr lvl="0" marR="0" rtl="0" algn="r">
              <a:lnSpc>
                <a:spcPct val="93000"/>
              </a:lnSpc>
              <a:spcBef>
                <a:spcPts val="0"/>
              </a:spcBef>
              <a:spcAft>
                <a:spcPts val="0"/>
              </a:spcAft>
              <a:buSzPts val="1400"/>
              <a:buNone/>
              <a:defRPr b="0" i="0" sz="1400" u="none">
                <a:solidFill>
                  <a:srgbClr val="EEEEEE"/>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9pPr>
          </a:lstStyle>
          <a:p/>
        </p:txBody>
      </p:sp>
      <p:sp>
        <p:nvSpPr>
          <p:cNvPr id="9" name="Google Shape;9;n"/>
          <p:cNvSpPr txBox="1"/>
          <p:nvPr>
            <p:ph idx="4" type="ftr"/>
          </p:nvPr>
        </p:nvSpPr>
        <p:spPr>
          <a:xfrm>
            <a:off x="0" y="8686800"/>
            <a:ext cx="2973387" cy="455612"/>
          </a:xfrm>
          <a:prstGeom prst="rect">
            <a:avLst/>
          </a:prstGeom>
          <a:noFill/>
          <a:ln>
            <a:noFill/>
          </a:ln>
        </p:spPr>
        <p:txBody>
          <a:bodyPr anchorCtr="0" anchor="b" bIns="0" lIns="0" spcFirstLastPara="1" rIns="0" wrap="square" tIns="0">
            <a:noAutofit/>
          </a:bodyPr>
          <a:lstStyle>
            <a:lvl1pPr lvl="0" marR="0" rtl="0" algn="l">
              <a:lnSpc>
                <a:spcPct val="93000"/>
              </a:lnSpc>
              <a:spcBef>
                <a:spcPts val="0"/>
              </a:spcBef>
              <a:spcAft>
                <a:spcPts val="0"/>
              </a:spcAft>
              <a:buSzPts val="1400"/>
              <a:buNone/>
              <a:defRPr b="0" i="0" sz="1400" u="none">
                <a:solidFill>
                  <a:srgbClr val="EEEEEE"/>
                </a:solidFill>
                <a:latin typeface="Arial"/>
                <a:ea typeface="Arial"/>
                <a:cs typeface="Arial"/>
                <a:sym typeface="Arial"/>
              </a:defRPr>
            </a:lvl1pPr>
            <a:lvl2pPr lvl="1"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2pPr>
            <a:lvl3pPr lvl="2"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3pPr>
            <a:lvl4pPr lvl="3"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4pPr>
            <a:lvl5pPr lvl="4"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5pPr>
            <a:lvl6pPr lvl="5"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6pPr>
            <a:lvl7pPr lvl="6"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7pPr>
            <a:lvl8pPr lvl="7"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8pPr>
            <a:lvl9pPr lvl="8" marR="0" rtl="0" algn="l">
              <a:lnSpc>
                <a:spcPct val="100000"/>
              </a:lnSpc>
              <a:spcBef>
                <a:spcPts val="0"/>
              </a:spcBef>
              <a:spcAft>
                <a:spcPts val="0"/>
              </a:spcAft>
              <a:buSzPts val="1400"/>
              <a:buNone/>
              <a:defRPr b="0" i="0" sz="2400" u="none" cap="none" strike="noStrike">
                <a:solidFill>
                  <a:srgbClr val="FFFFFF"/>
                </a:solidFill>
                <a:latin typeface="Times New Roman"/>
                <a:ea typeface="Times New Roman"/>
                <a:cs typeface="Times New Roman"/>
                <a:sym typeface="Times New Roman"/>
              </a:defRPr>
            </a:lvl9pPr>
          </a:lstStyle>
          <a:p/>
        </p:txBody>
      </p:sp>
      <p:sp>
        <p:nvSpPr>
          <p:cNvPr id="10" name="Google Shape;10;n"/>
          <p:cNvSpPr txBox="1"/>
          <p:nvPr>
            <p:ph idx="5" type="sldNum"/>
          </p:nvPr>
        </p:nvSpPr>
        <p:spPr>
          <a:xfrm>
            <a:off x="3881437" y="8686800"/>
            <a:ext cx="2973387" cy="455612"/>
          </a:xfrm>
          <a:prstGeom prst="rect">
            <a:avLst/>
          </a:prstGeom>
          <a:noFill/>
          <a:ln>
            <a:noFill/>
          </a:ln>
        </p:spPr>
        <p:txBody>
          <a:bodyPr anchorCtr="0" anchor="b" bIns="0" lIns="0" spcFirstLastPara="1" rIns="0" wrap="square" tIns="0">
            <a:noAutofit/>
          </a:bodyPr>
          <a:lstStyle/>
          <a:p>
            <a:pPr indent="0" lvl="0" marL="0" marR="0" rtl="0" algn="r">
              <a:lnSpc>
                <a:spcPct val="93000"/>
              </a:lnSpc>
              <a:spcBef>
                <a:spcPts val="0"/>
              </a:spcBef>
              <a:spcAft>
                <a:spcPts val="0"/>
              </a:spcAft>
              <a:buClr>
                <a:srgbClr val="EEEEEE"/>
              </a:buClr>
              <a:buSzPts val="1400"/>
              <a:buFont typeface="Arial"/>
              <a:buNone/>
            </a:pPr>
            <a:fld id="{00000000-1234-1234-1234-123412341234}" type="slidenum">
              <a:rPr b="0" i="0" lang="en-US" sz="1400" u="none">
                <a:solidFill>
                  <a:srgbClr val="EEEEEE"/>
                </a:solidFill>
                <a:latin typeface="Arial"/>
                <a:ea typeface="Arial"/>
                <a:cs typeface="Arial"/>
                <a:sym typeface="Arial"/>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66" name="Google Shape;66;p1:notes"/>
          <p:cNvSpPr txBox="1"/>
          <p:nvPr>
            <p:ph idx="1" type="body"/>
          </p:nvPr>
        </p:nvSpPr>
        <p:spPr>
          <a:xfrm>
            <a:off x="914400" y="4343400"/>
            <a:ext cx="5029200" cy="4114800"/>
          </a:xfrm>
          <a:prstGeom prst="rect">
            <a:avLst/>
          </a:prstGeom>
          <a:noFill/>
          <a:ln>
            <a:noFill/>
          </a:ln>
        </p:spPr>
        <p:txBody>
          <a:bodyPr anchorCtr="0" anchor="t" bIns="46800" lIns="90000" spcFirstLastPara="1" rIns="90000" wrap="square" tIns="46800">
            <a:noAutofit/>
          </a:bodyPr>
          <a:lstStyle/>
          <a:p>
            <a:pPr indent="-215900" lvl="0" marL="215900" rtl="0" algn="l">
              <a:spcBef>
                <a:spcPts val="0"/>
              </a:spcBef>
              <a:spcAft>
                <a:spcPts val="0"/>
              </a:spcAft>
              <a:buSzPts val="2500"/>
              <a:buFont typeface="Arial"/>
              <a:buNone/>
            </a:pPr>
            <a:r>
              <a:rPr lang="en-US" sz="2500">
                <a:latin typeface="Arial"/>
                <a:ea typeface="Arial"/>
                <a:cs typeface="Arial"/>
                <a:sym typeface="Arial"/>
              </a:rPr>
              <a:t>First Class: Introduction, Prerequisites, Advices, Syllabus</a:t>
            </a:r>
            <a:endParaRPr/>
          </a:p>
          <a:p>
            <a:pPr indent="-215900" lvl="0" marL="215900" rtl="0" algn="l">
              <a:spcBef>
                <a:spcPts val="400"/>
              </a:spcBef>
              <a:spcAft>
                <a:spcPts val="0"/>
              </a:spcAft>
              <a:buSzPts val="2500"/>
              <a:buNone/>
            </a:pPr>
            <a:r>
              <a:t/>
            </a:r>
            <a:endParaRPr sz="2500">
              <a:latin typeface="Arial"/>
              <a:ea typeface="Arial"/>
              <a:cs typeface="Arial"/>
              <a:sym typeface="Arial"/>
            </a:endParaRPr>
          </a:p>
          <a:p>
            <a:pPr indent="-215900" lvl="0" marL="215900" rtl="0" algn="l">
              <a:spcBef>
                <a:spcPts val="400"/>
              </a:spcBef>
              <a:spcAft>
                <a:spcPts val="0"/>
              </a:spcAft>
              <a:buSzPts val="2500"/>
              <a:buFont typeface="Arial"/>
              <a:buNone/>
            </a:pPr>
            <a:r>
              <a:rPr lang="en-US" sz="2500">
                <a:latin typeface="Arial"/>
                <a:ea typeface="Arial"/>
                <a:cs typeface="Arial"/>
                <a:sym typeface="Arial"/>
              </a:rPr>
              <a:t>Lab 1: Create a Java Project, Compile, and Run.</a:t>
            </a:r>
            <a:endParaRPr/>
          </a:p>
          <a:p>
            <a:pPr indent="-215900" lvl="0" marL="215900" rtl="0" algn="l">
              <a:spcBef>
                <a:spcPts val="400"/>
              </a:spcBef>
              <a:spcAft>
                <a:spcPts val="0"/>
              </a:spcAft>
              <a:buSzPts val="2500"/>
              <a:buFont typeface="Arial"/>
              <a:buNone/>
            </a:pPr>
            <a:r>
              <a:rPr lang="en-US" sz="2500">
                <a:latin typeface="Arial"/>
                <a:ea typeface="Arial"/>
                <a:cs typeface="Arial"/>
                <a:sym typeface="Arial"/>
              </a:rPr>
              <a:t>	Show syntax errors</a:t>
            </a:r>
            <a:endParaRPr/>
          </a:p>
          <a:p>
            <a:pPr indent="-215900" lvl="0" marL="215900" rtl="0" algn="l">
              <a:spcBef>
                <a:spcPts val="400"/>
              </a:spcBef>
              <a:spcAft>
                <a:spcPts val="0"/>
              </a:spcAft>
              <a:buSzPts val="2500"/>
              <a:buFont typeface="Arial"/>
              <a:buNone/>
            </a:pPr>
            <a:r>
              <a:rPr lang="en-US" sz="2500">
                <a:latin typeface="Arial"/>
                <a:ea typeface="Arial"/>
                <a:cs typeface="Arial"/>
                <a:sym typeface="Arial"/>
              </a:rPr>
              <a:t>         Print program</a:t>
            </a:r>
            <a:endParaRPr/>
          </a:p>
          <a:p>
            <a:pPr indent="-215900" lvl="0" marL="215900" rtl="0" algn="l">
              <a:spcBef>
                <a:spcPts val="400"/>
              </a:spcBef>
              <a:spcAft>
                <a:spcPts val="0"/>
              </a:spcAft>
              <a:buSzPts val="2500"/>
              <a:buFont typeface="Arial"/>
              <a:buNone/>
            </a:pPr>
            <a:r>
              <a:rPr lang="en-US" sz="2500">
                <a:latin typeface="Arial"/>
                <a:ea typeface="Arial"/>
                <a:cs typeface="Arial"/>
                <a:sym typeface="Arial"/>
              </a:rPr>
              <a:t>         Capture screen shots, and save it in Word, and print it.</a:t>
            </a:r>
            <a:endParaRPr/>
          </a:p>
          <a:p>
            <a:pPr indent="-215900" lvl="0" marL="215900" rtl="0" algn="l">
              <a:spcBef>
                <a:spcPts val="400"/>
              </a:spcBef>
              <a:spcAft>
                <a:spcPts val="0"/>
              </a:spcAft>
              <a:buSzPts val="2500"/>
              <a:buNone/>
            </a:pPr>
            <a:r>
              <a:t/>
            </a:r>
            <a:endParaRPr sz="2500">
              <a:latin typeface="Arial"/>
              <a:ea typeface="Arial"/>
              <a:cs typeface="Arial"/>
              <a:sym typeface="Arial"/>
            </a:endParaRPr>
          </a:p>
          <a:p>
            <a:pPr indent="-215900" lvl="0" marL="215900" rtl="0" algn="l">
              <a:spcBef>
                <a:spcPts val="400"/>
              </a:spcBef>
              <a:spcAft>
                <a:spcPts val="0"/>
              </a:spcAft>
              <a:buSzPts val="2500"/>
              <a:buFont typeface="Arial"/>
              <a:buNone/>
            </a:pPr>
            <a:r>
              <a:rPr lang="en-US" sz="2500">
                <a:latin typeface="Arial"/>
                <a:ea typeface="Arial"/>
                <a:cs typeface="Arial"/>
                <a:sym typeface="Arial"/>
              </a:rPr>
              <a:t>Homework One: Check in the class randomly.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37cb3c119e_0_244:notes"/>
          <p:cNvSpPr txBox="1"/>
          <p:nvPr>
            <p:ph idx="12"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solidFill>
                <a:srgbClr val="000000"/>
              </a:solidFill>
              <a:latin typeface="Arial"/>
              <a:ea typeface="Arial"/>
              <a:cs typeface="Arial"/>
              <a:sym typeface="Arial"/>
            </a:endParaRPr>
          </a:p>
        </p:txBody>
      </p:sp>
      <p:sp>
        <p:nvSpPr>
          <p:cNvPr id="136" name="Google Shape;136;g237cb3c119e_0_244:notes"/>
          <p:cNvSpPr/>
          <p:nvPr>
            <p:ph idx="2" type="sldImg"/>
          </p:nvPr>
        </p:nvSpPr>
        <p:spPr>
          <a:xfrm>
            <a:off x="1346200" y="769937"/>
            <a:ext cx="4162500" cy="29415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37cb3c119e_0_244:notes"/>
          <p:cNvSpPr txBox="1"/>
          <p:nvPr>
            <p:ph idx="1" type="body"/>
          </p:nvPr>
        </p:nvSpPr>
        <p:spPr>
          <a:xfrm>
            <a:off x="652462" y="4002087"/>
            <a:ext cx="5550000" cy="430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 name="Google Shape;138;g237cb3c119e_0_244:notes"/>
          <p:cNvSpPr txBox="1"/>
          <p:nvPr>
            <p:ph idx="3"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EEEEEE"/>
              </a:buClr>
              <a:buSzPts val="1400"/>
              <a:buFont typeface="Arial"/>
              <a:buNone/>
            </a:pPr>
            <a:fld id="{00000000-1234-1234-1234-123412341234}" type="slidenum">
              <a:rPr lang="en-US"/>
              <a:t>‹#›</a:t>
            </a:fld>
            <a:endParaRPr>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37cb3c119e_0_235:notes"/>
          <p:cNvSpPr txBox="1"/>
          <p:nvPr>
            <p:ph idx="12"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solidFill>
                <a:srgbClr val="000000"/>
              </a:solidFill>
              <a:latin typeface="Arial"/>
              <a:ea typeface="Arial"/>
              <a:cs typeface="Arial"/>
              <a:sym typeface="Arial"/>
            </a:endParaRPr>
          </a:p>
        </p:txBody>
      </p:sp>
      <p:sp>
        <p:nvSpPr>
          <p:cNvPr id="145" name="Google Shape;145;g237cb3c119e_0_235:notes"/>
          <p:cNvSpPr/>
          <p:nvPr>
            <p:ph idx="2" type="sldImg"/>
          </p:nvPr>
        </p:nvSpPr>
        <p:spPr>
          <a:xfrm>
            <a:off x="1346200" y="769937"/>
            <a:ext cx="4162500" cy="29415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37cb3c119e_0_235:notes"/>
          <p:cNvSpPr txBox="1"/>
          <p:nvPr>
            <p:ph idx="1" type="body"/>
          </p:nvPr>
        </p:nvSpPr>
        <p:spPr>
          <a:xfrm>
            <a:off x="652462" y="4002087"/>
            <a:ext cx="5550000" cy="430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7" name="Google Shape;147;g237cb3c119e_0_235:notes"/>
          <p:cNvSpPr txBox="1"/>
          <p:nvPr>
            <p:ph idx="3"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EEEEEE"/>
              </a:buClr>
              <a:buSzPts val="1400"/>
              <a:buFont typeface="Arial"/>
              <a:buNone/>
            </a:pPr>
            <a:fld id="{00000000-1234-1234-1234-123412341234}" type="slidenum">
              <a:rPr lang="en-US"/>
              <a:t>‹#›</a:t>
            </a:fld>
            <a:endParaRPr>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1:notes"/>
          <p:cNvSpPr/>
          <p:nvPr>
            <p:ph idx="2" type="sldImg"/>
          </p:nvPr>
        </p:nvSpPr>
        <p:spPr>
          <a:xfrm>
            <a:off x="1484312" y="900112"/>
            <a:ext cx="4589462" cy="34417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5" name="Google Shape;155;p11: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2:notes"/>
          <p:cNvSpPr/>
          <p:nvPr>
            <p:ph idx="2" type="sldImg"/>
          </p:nvPr>
        </p:nvSpPr>
        <p:spPr>
          <a:xfrm>
            <a:off x="1484312" y="900112"/>
            <a:ext cx="4589462" cy="34417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3" name="Google Shape;163;p12: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37cb3c119e_0_184:notes"/>
          <p:cNvSpPr txBox="1"/>
          <p:nvPr>
            <p:ph idx="12"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solidFill>
                <a:srgbClr val="000000"/>
              </a:solidFill>
              <a:latin typeface="Arial"/>
              <a:ea typeface="Arial"/>
              <a:cs typeface="Arial"/>
              <a:sym typeface="Arial"/>
            </a:endParaRPr>
          </a:p>
        </p:txBody>
      </p:sp>
      <p:sp>
        <p:nvSpPr>
          <p:cNvPr id="171" name="Google Shape;171;g237cb3c119e_0_184:notes"/>
          <p:cNvSpPr/>
          <p:nvPr>
            <p:ph idx="2" type="sldImg"/>
          </p:nvPr>
        </p:nvSpPr>
        <p:spPr>
          <a:xfrm>
            <a:off x="1346200" y="769937"/>
            <a:ext cx="4162500" cy="29415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37cb3c119e_0_184:notes"/>
          <p:cNvSpPr txBox="1"/>
          <p:nvPr>
            <p:ph idx="1" type="body"/>
          </p:nvPr>
        </p:nvSpPr>
        <p:spPr>
          <a:xfrm>
            <a:off x="652462" y="4002087"/>
            <a:ext cx="5550000" cy="430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3" name="Google Shape;173;g237cb3c119e_0_184:notes"/>
          <p:cNvSpPr txBox="1"/>
          <p:nvPr>
            <p:ph idx="3"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EEEEEE"/>
              </a:buClr>
              <a:buSzPts val="1400"/>
              <a:buFont typeface="Arial"/>
              <a:buNone/>
            </a:pPr>
            <a:fld id="{00000000-1234-1234-1234-123412341234}" type="slidenum">
              <a:rPr lang="en-US"/>
              <a:t>‹#›</a:t>
            </a:fld>
            <a:endParaRPr>
              <a:solidFill>
                <a:srgbClr val="000000"/>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4:notes"/>
          <p:cNvSpPr/>
          <p:nvPr>
            <p:ph idx="2" type="sldImg"/>
          </p:nvPr>
        </p:nvSpPr>
        <p:spPr>
          <a:xfrm>
            <a:off x="1484312" y="900112"/>
            <a:ext cx="4589462" cy="34417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9" name="Google Shape;179;p14: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6:notes"/>
          <p:cNvSpPr/>
          <p:nvPr>
            <p:ph idx="2" type="sldImg"/>
          </p:nvPr>
        </p:nvSpPr>
        <p:spPr>
          <a:xfrm>
            <a:off x="1484312" y="900112"/>
            <a:ext cx="4589462" cy="34417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6" name="Google Shape;186;p16: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5:notes"/>
          <p:cNvSpPr/>
          <p:nvPr>
            <p:ph idx="2" type="sldImg"/>
          </p:nvPr>
        </p:nvSpPr>
        <p:spPr>
          <a:xfrm>
            <a:off x="1484312" y="900112"/>
            <a:ext cx="4589462" cy="34417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3" name="Google Shape;193;p15: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37cb3c119e_0_169:notes"/>
          <p:cNvSpPr txBox="1"/>
          <p:nvPr>
            <p:ph idx="12"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solidFill>
                <a:srgbClr val="000000"/>
              </a:solidFill>
              <a:latin typeface="Arial"/>
              <a:ea typeface="Arial"/>
              <a:cs typeface="Arial"/>
              <a:sym typeface="Arial"/>
            </a:endParaRPr>
          </a:p>
        </p:txBody>
      </p:sp>
      <p:sp>
        <p:nvSpPr>
          <p:cNvPr id="200" name="Google Shape;200;g237cb3c119e_0_169:notes"/>
          <p:cNvSpPr/>
          <p:nvPr>
            <p:ph idx="2" type="sldImg"/>
          </p:nvPr>
        </p:nvSpPr>
        <p:spPr>
          <a:xfrm>
            <a:off x="1346200" y="769937"/>
            <a:ext cx="4162500" cy="29415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37cb3c119e_0_169:notes"/>
          <p:cNvSpPr txBox="1"/>
          <p:nvPr>
            <p:ph idx="1" type="body"/>
          </p:nvPr>
        </p:nvSpPr>
        <p:spPr>
          <a:xfrm>
            <a:off x="652462" y="4002087"/>
            <a:ext cx="5550000" cy="430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2" name="Google Shape;202;g237cb3c119e_0_169:notes"/>
          <p:cNvSpPr txBox="1"/>
          <p:nvPr>
            <p:ph idx="3"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EEEEEE"/>
              </a:buClr>
              <a:buSzPts val="1400"/>
              <a:buFont typeface="Arial"/>
              <a:buNone/>
            </a:pPr>
            <a:fld id="{00000000-1234-1234-1234-123412341234}" type="slidenum">
              <a:rPr lang="en-US"/>
              <a:t>‹#›</a:t>
            </a:fld>
            <a:endParaRPr>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09" name="Google Shape;209;p17: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1484312" y="900112"/>
            <a:ext cx="4589462" cy="34417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74" name="Google Shape;74;p3: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37cb3c119e_0_162:notes"/>
          <p:cNvSpPr txBox="1"/>
          <p:nvPr>
            <p:ph idx="12"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solidFill>
                <a:srgbClr val="000000"/>
              </a:solidFill>
              <a:latin typeface="Arial"/>
              <a:ea typeface="Arial"/>
              <a:cs typeface="Arial"/>
              <a:sym typeface="Arial"/>
            </a:endParaRPr>
          </a:p>
        </p:txBody>
      </p:sp>
      <p:sp>
        <p:nvSpPr>
          <p:cNvPr id="217" name="Google Shape;217;g237cb3c119e_0_162:notes"/>
          <p:cNvSpPr/>
          <p:nvPr>
            <p:ph idx="2" type="sldImg"/>
          </p:nvPr>
        </p:nvSpPr>
        <p:spPr>
          <a:xfrm>
            <a:off x="1346200" y="769937"/>
            <a:ext cx="4162500" cy="29415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37cb3c119e_0_162:notes"/>
          <p:cNvSpPr txBox="1"/>
          <p:nvPr>
            <p:ph idx="1" type="body"/>
          </p:nvPr>
        </p:nvSpPr>
        <p:spPr>
          <a:xfrm>
            <a:off x="652462" y="4002087"/>
            <a:ext cx="5550000" cy="430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9" name="Google Shape;219;g237cb3c119e_0_162:notes"/>
          <p:cNvSpPr txBox="1"/>
          <p:nvPr>
            <p:ph idx="3"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EEEEEE"/>
              </a:buClr>
              <a:buSzPts val="1400"/>
              <a:buFont typeface="Arial"/>
              <a:buNone/>
            </a:pPr>
            <a:fld id="{00000000-1234-1234-1234-123412341234}" type="slidenum">
              <a:rPr lang="en-US"/>
              <a:t>‹#›</a:t>
            </a:fld>
            <a:endParaRPr>
              <a:solidFill>
                <a:srgbClr val="000000"/>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8:notes"/>
          <p:cNvSpPr/>
          <p:nvPr>
            <p:ph idx="2" type="sldImg"/>
          </p:nvPr>
        </p:nvSpPr>
        <p:spPr>
          <a:xfrm>
            <a:off x="1484312" y="900112"/>
            <a:ext cx="4589462" cy="34417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5" name="Google Shape;225;p18: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9:notes"/>
          <p:cNvSpPr/>
          <p:nvPr>
            <p:ph idx="2" type="sldImg"/>
          </p:nvPr>
        </p:nvSpPr>
        <p:spPr>
          <a:xfrm>
            <a:off x="1484312" y="900112"/>
            <a:ext cx="4589462" cy="34417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36" name="Google Shape;236;p19: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37cb3c119e_0_218:notes"/>
          <p:cNvSpPr txBox="1"/>
          <p:nvPr>
            <p:ph idx="12"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solidFill>
                <a:srgbClr val="000000"/>
              </a:solidFill>
              <a:latin typeface="Arial"/>
              <a:ea typeface="Arial"/>
              <a:cs typeface="Arial"/>
              <a:sym typeface="Arial"/>
            </a:endParaRPr>
          </a:p>
        </p:txBody>
      </p:sp>
      <p:sp>
        <p:nvSpPr>
          <p:cNvPr id="244" name="Google Shape;244;g237cb3c119e_0_218:notes"/>
          <p:cNvSpPr/>
          <p:nvPr>
            <p:ph idx="2" type="sldImg"/>
          </p:nvPr>
        </p:nvSpPr>
        <p:spPr>
          <a:xfrm>
            <a:off x="1346200" y="769937"/>
            <a:ext cx="4162500" cy="29415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37cb3c119e_0_218:notes"/>
          <p:cNvSpPr txBox="1"/>
          <p:nvPr>
            <p:ph idx="1" type="body"/>
          </p:nvPr>
        </p:nvSpPr>
        <p:spPr>
          <a:xfrm>
            <a:off x="652462" y="4002087"/>
            <a:ext cx="5550000" cy="430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46" name="Google Shape;246;g237cb3c119e_0_218:notes"/>
          <p:cNvSpPr txBox="1"/>
          <p:nvPr>
            <p:ph idx="3"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EEEEEE"/>
              </a:buClr>
              <a:buSzPts val="1400"/>
              <a:buFont typeface="Arial"/>
              <a:buNone/>
            </a:pPr>
            <a:fld id="{00000000-1234-1234-1234-123412341234}" type="slidenum">
              <a:rPr lang="en-US"/>
              <a:t>‹#›</a:t>
            </a:fld>
            <a:endParaRPr>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0:notes"/>
          <p:cNvSpPr/>
          <p:nvPr>
            <p:ph idx="2" type="sldImg"/>
          </p:nvPr>
        </p:nvSpPr>
        <p:spPr>
          <a:xfrm>
            <a:off x="1484312" y="900112"/>
            <a:ext cx="4589462" cy="34417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52" name="Google Shape;252;p20: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59" name="Google Shape;259;p22: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66" name="Google Shape;266;p23: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73" name="Google Shape;273;p25: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1" name="Google Shape;281;p24: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8" name="Google Shape;288;p26: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1484312" y="900112"/>
            <a:ext cx="4589462" cy="34417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82" name="Google Shape;82;p4: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8:notes"/>
          <p:cNvSpPr/>
          <p:nvPr>
            <p:ph idx="2" type="sldImg"/>
          </p:nvPr>
        </p:nvSpPr>
        <p:spPr>
          <a:xfrm>
            <a:off x="1484312" y="900112"/>
            <a:ext cx="4589462" cy="34417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95" name="Google Shape;295;p28: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11" name="Google Shape;311;p29: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19" name="Google Shape;319;p30: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26" name="Google Shape;326;p31: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37cb3c119e_0_191:notes"/>
          <p:cNvSpPr txBox="1"/>
          <p:nvPr>
            <p:ph idx="12"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solidFill>
                <a:srgbClr val="000000"/>
              </a:solidFill>
              <a:latin typeface="Arial"/>
              <a:ea typeface="Arial"/>
              <a:cs typeface="Arial"/>
              <a:sym typeface="Arial"/>
            </a:endParaRPr>
          </a:p>
        </p:txBody>
      </p:sp>
      <p:sp>
        <p:nvSpPr>
          <p:cNvPr id="333" name="Google Shape;333;g237cb3c119e_0_191:notes"/>
          <p:cNvSpPr/>
          <p:nvPr>
            <p:ph idx="2" type="sldImg"/>
          </p:nvPr>
        </p:nvSpPr>
        <p:spPr>
          <a:xfrm>
            <a:off x="1346200" y="769937"/>
            <a:ext cx="4162500" cy="29415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37cb3c119e_0_191:notes"/>
          <p:cNvSpPr txBox="1"/>
          <p:nvPr>
            <p:ph idx="1" type="body"/>
          </p:nvPr>
        </p:nvSpPr>
        <p:spPr>
          <a:xfrm>
            <a:off x="652462" y="4002087"/>
            <a:ext cx="5550000" cy="430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5" name="Google Shape;335;g237cb3c119e_0_191:notes"/>
          <p:cNvSpPr txBox="1"/>
          <p:nvPr>
            <p:ph idx="3"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EEEEEE"/>
              </a:buClr>
              <a:buSzPts val="1400"/>
              <a:buFont typeface="Arial"/>
              <a:buNone/>
            </a:pPr>
            <a:fld id="{00000000-1234-1234-1234-123412341234}" type="slidenum">
              <a:rPr lang="en-US"/>
              <a:t>‹#›</a:t>
            </a:fld>
            <a:endParaRPr>
              <a:solidFill>
                <a:srgbClr val="00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8d68e4bc99_0_3:notes"/>
          <p:cNvSpPr txBox="1"/>
          <p:nvPr>
            <p:ph idx="12"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solidFill>
                <a:srgbClr val="000000"/>
              </a:solidFill>
              <a:latin typeface="Arial"/>
              <a:ea typeface="Arial"/>
              <a:cs typeface="Arial"/>
              <a:sym typeface="Arial"/>
            </a:endParaRPr>
          </a:p>
        </p:txBody>
      </p:sp>
      <p:sp>
        <p:nvSpPr>
          <p:cNvPr id="343" name="Google Shape;343;g28d68e4bc99_0_3:notes"/>
          <p:cNvSpPr/>
          <p:nvPr>
            <p:ph idx="2" type="sldImg"/>
          </p:nvPr>
        </p:nvSpPr>
        <p:spPr>
          <a:xfrm>
            <a:off x="1346200" y="769937"/>
            <a:ext cx="4162500" cy="29415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8d68e4bc99_0_3:notes"/>
          <p:cNvSpPr txBox="1"/>
          <p:nvPr>
            <p:ph idx="1" type="body"/>
          </p:nvPr>
        </p:nvSpPr>
        <p:spPr>
          <a:xfrm>
            <a:off x="652462" y="4002087"/>
            <a:ext cx="5550000" cy="430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5" name="Google Shape;345;g28d68e4bc99_0_3:notes"/>
          <p:cNvSpPr txBox="1"/>
          <p:nvPr>
            <p:ph idx="3"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EEEEEE"/>
              </a:buClr>
              <a:buSzPts val="1400"/>
              <a:buFont typeface="Arial"/>
              <a:buNone/>
            </a:pPr>
            <a:fld id="{00000000-1234-1234-1234-123412341234}" type="slidenum">
              <a:rPr lang="en-US"/>
              <a:t>‹#›</a:t>
            </a:fld>
            <a:endParaRPr>
              <a:solidFill>
                <a:srgbClr val="000000"/>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8d68e4bc99_0_15:notes"/>
          <p:cNvSpPr txBox="1"/>
          <p:nvPr>
            <p:ph idx="12"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solidFill>
                <a:srgbClr val="000000"/>
              </a:solidFill>
              <a:latin typeface="Arial"/>
              <a:ea typeface="Arial"/>
              <a:cs typeface="Arial"/>
              <a:sym typeface="Arial"/>
            </a:endParaRPr>
          </a:p>
        </p:txBody>
      </p:sp>
      <p:sp>
        <p:nvSpPr>
          <p:cNvPr id="353" name="Google Shape;353;g28d68e4bc99_0_15:notes"/>
          <p:cNvSpPr/>
          <p:nvPr>
            <p:ph idx="2" type="sldImg"/>
          </p:nvPr>
        </p:nvSpPr>
        <p:spPr>
          <a:xfrm>
            <a:off x="1346200" y="769937"/>
            <a:ext cx="4162500" cy="29415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8d68e4bc99_0_15:notes"/>
          <p:cNvSpPr txBox="1"/>
          <p:nvPr>
            <p:ph idx="1" type="body"/>
          </p:nvPr>
        </p:nvSpPr>
        <p:spPr>
          <a:xfrm>
            <a:off x="652462" y="4002087"/>
            <a:ext cx="5550000" cy="430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55" name="Google Shape;355;g28d68e4bc99_0_15:notes"/>
          <p:cNvSpPr txBox="1"/>
          <p:nvPr>
            <p:ph idx="3"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EEEEEE"/>
              </a:buClr>
              <a:buSzPts val="1400"/>
              <a:buFont typeface="Arial"/>
              <a:buNone/>
            </a:pPr>
            <a:fld id="{00000000-1234-1234-1234-123412341234}" type="slidenum">
              <a:rPr lang="en-US"/>
              <a:t>‹#›</a:t>
            </a:fld>
            <a:endParaRPr>
              <a:solidFill>
                <a:srgbClr val="000000"/>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8d68e4bc99_0_32:notes"/>
          <p:cNvSpPr txBox="1"/>
          <p:nvPr>
            <p:ph idx="12"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solidFill>
                <a:srgbClr val="000000"/>
              </a:solidFill>
              <a:latin typeface="Arial"/>
              <a:ea typeface="Arial"/>
              <a:cs typeface="Arial"/>
              <a:sym typeface="Arial"/>
            </a:endParaRPr>
          </a:p>
        </p:txBody>
      </p:sp>
      <p:sp>
        <p:nvSpPr>
          <p:cNvPr id="367" name="Google Shape;367;g28d68e4bc99_0_32:notes"/>
          <p:cNvSpPr/>
          <p:nvPr>
            <p:ph idx="2" type="sldImg"/>
          </p:nvPr>
        </p:nvSpPr>
        <p:spPr>
          <a:xfrm>
            <a:off x="1346200" y="769937"/>
            <a:ext cx="4162500" cy="29415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8d68e4bc99_0_32:notes"/>
          <p:cNvSpPr txBox="1"/>
          <p:nvPr>
            <p:ph idx="1" type="body"/>
          </p:nvPr>
        </p:nvSpPr>
        <p:spPr>
          <a:xfrm>
            <a:off x="652462" y="4002087"/>
            <a:ext cx="5550000" cy="430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9" name="Google Shape;369;g28d68e4bc99_0_32:notes"/>
          <p:cNvSpPr txBox="1"/>
          <p:nvPr>
            <p:ph idx="3"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EEEEEE"/>
              </a:buClr>
              <a:buSzPts val="1400"/>
              <a:buFont typeface="Arial"/>
              <a:buNone/>
            </a:pPr>
            <a:fld id="{00000000-1234-1234-1234-123412341234}" type="slidenum">
              <a:rPr lang="en-US"/>
              <a:t>‹#›</a:t>
            </a:fld>
            <a:endParaRPr>
              <a:solidFill>
                <a:srgbClr val="000000"/>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8d68e4bc99_0_41:notes"/>
          <p:cNvSpPr txBox="1"/>
          <p:nvPr>
            <p:ph idx="12"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solidFill>
                <a:srgbClr val="000000"/>
              </a:solidFill>
              <a:latin typeface="Arial"/>
              <a:ea typeface="Arial"/>
              <a:cs typeface="Arial"/>
              <a:sym typeface="Arial"/>
            </a:endParaRPr>
          </a:p>
        </p:txBody>
      </p:sp>
      <p:sp>
        <p:nvSpPr>
          <p:cNvPr id="376" name="Google Shape;376;g28d68e4bc99_0_41:notes"/>
          <p:cNvSpPr/>
          <p:nvPr>
            <p:ph idx="2" type="sldImg"/>
          </p:nvPr>
        </p:nvSpPr>
        <p:spPr>
          <a:xfrm>
            <a:off x="1346200" y="769937"/>
            <a:ext cx="4162500" cy="29415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8d68e4bc99_0_41:notes"/>
          <p:cNvSpPr txBox="1"/>
          <p:nvPr>
            <p:ph idx="1" type="body"/>
          </p:nvPr>
        </p:nvSpPr>
        <p:spPr>
          <a:xfrm>
            <a:off x="652462" y="4002087"/>
            <a:ext cx="5550000" cy="430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8" name="Google Shape;378;g28d68e4bc99_0_41:notes"/>
          <p:cNvSpPr txBox="1"/>
          <p:nvPr>
            <p:ph idx="3"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EEEEEE"/>
              </a:buClr>
              <a:buSzPts val="1400"/>
              <a:buFont typeface="Arial"/>
              <a:buNone/>
            </a:pPr>
            <a:fld id="{00000000-1234-1234-1234-123412341234}" type="slidenum">
              <a:rPr lang="en-US"/>
              <a:t>‹#›</a:t>
            </a:fld>
            <a:endParaRPr>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37cb3c119e_0_204:notes"/>
          <p:cNvSpPr txBox="1"/>
          <p:nvPr>
            <p:ph idx="12"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solidFill>
                <a:srgbClr val="000000"/>
              </a:solidFill>
              <a:latin typeface="Arial"/>
              <a:ea typeface="Arial"/>
              <a:cs typeface="Arial"/>
              <a:sym typeface="Arial"/>
            </a:endParaRPr>
          </a:p>
        </p:txBody>
      </p:sp>
      <p:sp>
        <p:nvSpPr>
          <p:cNvPr id="385" name="Google Shape;385;g237cb3c119e_0_204:notes"/>
          <p:cNvSpPr/>
          <p:nvPr>
            <p:ph idx="2" type="sldImg"/>
          </p:nvPr>
        </p:nvSpPr>
        <p:spPr>
          <a:xfrm>
            <a:off x="1346200" y="769937"/>
            <a:ext cx="4162500" cy="29415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37cb3c119e_0_204:notes"/>
          <p:cNvSpPr txBox="1"/>
          <p:nvPr>
            <p:ph idx="1" type="body"/>
          </p:nvPr>
        </p:nvSpPr>
        <p:spPr>
          <a:xfrm>
            <a:off x="652462" y="4002087"/>
            <a:ext cx="5550000" cy="430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7" name="Google Shape;387;g237cb3c119e_0_204:notes"/>
          <p:cNvSpPr txBox="1"/>
          <p:nvPr>
            <p:ph idx="3"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EEEEEE"/>
              </a:buClr>
              <a:buSzPts val="1400"/>
              <a:buFont typeface="Arial"/>
              <a:buNone/>
            </a:pPr>
            <a:fld id="{00000000-1234-1234-1234-123412341234}" type="slidenum">
              <a:rPr lang="en-US"/>
              <a:t>‹#›</a:t>
            </a:fld>
            <a:endParaRPr>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37cb3c119e_0_269:notes"/>
          <p:cNvSpPr txBox="1"/>
          <p:nvPr>
            <p:ph idx="12"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solidFill>
                <a:srgbClr val="000000"/>
              </a:solidFill>
              <a:latin typeface="Arial"/>
              <a:ea typeface="Arial"/>
              <a:cs typeface="Arial"/>
              <a:sym typeface="Arial"/>
            </a:endParaRPr>
          </a:p>
        </p:txBody>
      </p:sp>
      <p:sp>
        <p:nvSpPr>
          <p:cNvPr id="90" name="Google Shape;90;g237cb3c119e_0_269:notes"/>
          <p:cNvSpPr/>
          <p:nvPr>
            <p:ph idx="2" type="sldImg"/>
          </p:nvPr>
        </p:nvSpPr>
        <p:spPr>
          <a:xfrm>
            <a:off x="1346200" y="769937"/>
            <a:ext cx="4162500" cy="2941500"/>
          </a:xfrm>
          <a:custGeom>
            <a:rect b="b" l="l" r="r" t="t"/>
            <a:pathLst>
              <a:path extrusionOk="0" h="120000" w="120000">
                <a:moveTo>
                  <a:pt x="0" y="0"/>
                </a:moveTo>
                <a:lnTo>
                  <a:pt x="120000" y="0"/>
                </a:lnTo>
                <a:lnTo>
                  <a:pt x="120000" y="120000"/>
                </a:lnTo>
                <a:lnTo>
                  <a:pt x="0" y="120000"/>
                </a:lnTo>
                <a:close/>
              </a:path>
            </a:pathLst>
          </a:custGeom>
        </p:spPr>
      </p:sp>
      <p:sp>
        <p:nvSpPr>
          <p:cNvPr id="91" name="Google Shape;91;g237cb3c119e_0_269:notes"/>
          <p:cNvSpPr txBox="1"/>
          <p:nvPr>
            <p:ph idx="1" type="body"/>
          </p:nvPr>
        </p:nvSpPr>
        <p:spPr>
          <a:xfrm>
            <a:off x="652462" y="4002087"/>
            <a:ext cx="5550000" cy="430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2" name="Google Shape;92;g237cb3c119e_0_269:notes"/>
          <p:cNvSpPr txBox="1"/>
          <p:nvPr>
            <p:ph idx="3"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EEEEEE"/>
              </a:buClr>
              <a:buSzPts val="1400"/>
              <a:buFont typeface="Arial"/>
              <a:buNone/>
            </a:pPr>
            <a:fld id="{00000000-1234-1234-1234-123412341234}" type="slidenum">
              <a:rPr lang="en-US"/>
              <a:t>‹#›</a:t>
            </a:fld>
            <a:endParaRPr>
              <a:solidFill>
                <a:srgbClr val="00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37cb3c119e_0_154:notes"/>
          <p:cNvSpPr txBox="1"/>
          <p:nvPr>
            <p:ph idx="12"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solidFill>
                <a:srgbClr val="000000"/>
              </a:solidFill>
              <a:latin typeface="Arial"/>
              <a:ea typeface="Arial"/>
              <a:cs typeface="Arial"/>
              <a:sym typeface="Arial"/>
            </a:endParaRPr>
          </a:p>
        </p:txBody>
      </p:sp>
      <p:sp>
        <p:nvSpPr>
          <p:cNvPr id="393" name="Google Shape;393;g237cb3c119e_0_154:notes"/>
          <p:cNvSpPr/>
          <p:nvPr>
            <p:ph idx="2" type="sldImg"/>
          </p:nvPr>
        </p:nvSpPr>
        <p:spPr>
          <a:xfrm>
            <a:off x="1346200" y="769937"/>
            <a:ext cx="4162500" cy="29415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37cb3c119e_0_154:notes"/>
          <p:cNvSpPr txBox="1"/>
          <p:nvPr>
            <p:ph idx="1" type="body"/>
          </p:nvPr>
        </p:nvSpPr>
        <p:spPr>
          <a:xfrm>
            <a:off x="652462" y="4002087"/>
            <a:ext cx="5550000" cy="430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5" name="Google Shape;395;g237cb3c119e_0_154:notes"/>
          <p:cNvSpPr txBox="1"/>
          <p:nvPr>
            <p:ph idx="3"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EEEEEE"/>
              </a:buClr>
              <a:buSzPts val="1400"/>
              <a:buFont typeface="Arial"/>
              <a:buNone/>
            </a:pPr>
            <a:fld id="{00000000-1234-1234-1234-123412341234}" type="slidenum">
              <a:rPr lang="en-US"/>
              <a:t>‹#›</a:t>
            </a:fld>
            <a:endParaRPr>
              <a:solidFill>
                <a:srgbClr val="000000"/>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37cb3c119e_0_261:notes"/>
          <p:cNvSpPr txBox="1"/>
          <p:nvPr>
            <p:ph idx="12"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solidFill>
                <a:srgbClr val="000000"/>
              </a:solidFill>
              <a:latin typeface="Arial"/>
              <a:ea typeface="Arial"/>
              <a:cs typeface="Arial"/>
              <a:sym typeface="Arial"/>
            </a:endParaRPr>
          </a:p>
        </p:txBody>
      </p:sp>
      <p:sp>
        <p:nvSpPr>
          <p:cNvPr id="401" name="Google Shape;401;g237cb3c119e_0_261:notes"/>
          <p:cNvSpPr/>
          <p:nvPr>
            <p:ph idx="2" type="sldImg"/>
          </p:nvPr>
        </p:nvSpPr>
        <p:spPr>
          <a:xfrm>
            <a:off x="1346200" y="769937"/>
            <a:ext cx="4162500" cy="29415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37cb3c119e_0_261:notes"/>
          <p:cNvSpPr txBox="1"/>
          <p:nvPr>
            <p:ph idx="1" type="body"/>
          </p:nvPr>
        </p:nvSpPr>
        <p:spPr>
          <a:xfrm>
            <a:off x="652462" y="4002087"/>
            <a:ext cx="5550000" cy="430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3" name="Google Shape;403;g237cb3c119e_0_261:notes"/>
          <p:cNvSpPr txBox="1"/>
          <p:nvPr>
            <p:ph idx="3"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EEEEEE"/>
              </a:buClr>
              <a:buSzPts val="1400"/>
              <a:buFont typeface="Arial"/>
              <a:buNone/>
            </a:pPr>
            <a:fld id="{00000000-1234-1234-1234-123412341234}" type="slidenum">
              <a:rPr lang="en-US"/>
              <a:t>‹#›</a:t>
            </a:fld>
            <a:endParaRPr>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8" name="Google Shape;98;p5: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5" name="Google Shape;105;p6: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3" name="Google Shape;113;p8: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0" name="Google Shape;120;p9:notes"/>
          <p:cNvSpPr txBox="1"/>
          <p:nvPr>
            <p:ph idx="1" type="body"/>
          </p:nvPr>
        </p:nvSpPr>
        <p:spPr>
          <a:xfrm>
            <a:off x="720725" y="4679950"/>
            <a:ext cx="6119812" cy="5040312"/>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37cb3c119e_0_226:notes"/>
          <p:cNvSpPr txBox="1"/>
          <p:nvPr>
            <p:ph idx="12"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Font typeface="Arial"/>
              <a:buNone/>
            </a:pPr>
            <a:fld id="{00000000-1234-1234-1234-123412341234}" type="slidenum">
              <a:rPr lang="en-US"/>
              <a:t>‹#›</a:t>
            </a:fld>
            <a:endParaRPr sz="1400">
              <a:solidFill>
                <a:srgbClr val="000000"/>
              </a:solidFill>
              <a:latin typeface="Arial"/>
              <a:ea typeface="Arial"/>
              <a:cs typeface="Arial"/>
              <a:sym typeface="Arial"/>
            </a:endParaRPr>
          </a:p>
        </p:txBody>
      </p:sp>
      <p:sp>
        <p:nvSpPr>
          <p:cNvPr id="128" name="Google Shape;128;g237cb3c119e_0_226:notes"/>
          <p:cNvSpPr/>
          <p:nvPr>
            <p:ph idx="2" type="sldImg"/>
          </p:nvPr>
        </p:nvSpPr>
        <p:spPr>
          <a:xfrm>
            <a:off x="1346200" y="769937"/>
            <a:ext cx="4162500" cy="29415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37cb3c119e_0_226:notes"/>
          <p:cNvSpPr txBox="1"/>
          <p:nvPr>
            <p:ph idx="1" type="body"/>
          </p:nvPr>
        </p:nvSpPr>
        <p:spPr>
          <a:xfrm>
            <a:off x="652462" y="4002087"/>
            <a:ext cx="5550000" cy="4308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0" name="Google Shape;130;g237cb3c119e_0_226:notes"/>
          <p:cNvSpPr txBox="1"/>
          <p:nvPr>
            <p:ph idx="3" type="sldNum"/>
          </p:nvPr>
        </p:nvSpPr>
        <p:spPr>
          <a:xfrm>
            <a:off x="3881437" y="8686800"/>
            <a:ext cx="2973300" cy="4557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EEEEEE"/>
              </a:buClr>
              <a:buSzPts val="1400"/>
              <a:buFont typeface="Arial"/>
              <a:buNone/>
            </a:pPr>
            <a:fld id="{00000000-1234-1234-1234-123412341234}" type="slidenum">
              <a:rPr lang="en-US"/>
              <a:t>‹#›</a:t>
            </a:fld>
            <a:endParaRPr>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g237cb3c119e_0_102"/>
          <p:cNvSpPr/>
          <p:nvPr/>
        </p:nvSpPr>
        <p:spPr>
          <a:xfrm>
            <a:off x="2744013" y="1008933"/>
            <a:ext cx="1081625" cy="1499896"/>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g237cb3c119e_0_102"/>
          <p:cNvSpPr/>
          <p:nvPr/>
        </p:nvSpPr>
        <p:spPr>
          <a:xfrm rot="10800000">
            <a:off x="5318350" y="4355671"/>
            <a:ext cx="1081625" cy="1499896"/>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g237cb3c119e_0_102"/>
          <p:cNvSpPr txBox="1"/>
          <p:nvPr>
            <p:ph type="ctrTitle"/>
          </p:nvPr>
        </p:nvSpPr>
        <p:spPr>
          <a:xfrm>
            <a:off x="3044700" y="1925674"/>
            <a:ext cx="3054600" cy="204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g237cb3c119e_0_102"/>
          <p:cNvSpPr txBox="1"/>
          <p:nvPr>
            <p:ph idx="1" type="subTitle"/>
          </p:nvPr>
        </p:nvSpPr>
        <p:spPr>
          <a:xfrm>
            <a:off x="3044700" y="4155440"/>
            <a:ext cx="3054600" cy="9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20" name="Google Shape;20;g237cb3c119e_0_10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g237cb3c119e_0_144"/>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g237cb3c119e_0_144"/>
          <p:cNvSpPr txBox="1"/>
          <p:nvPr>
            <p:ph hasCustomPrompt="1" type="title"/>
          </p:nvPr>
        </p:nvSpPr>
        <p:spPr>
          <a:xfrm>
            <a:off x="311700" y="1276167"/>
            <a:ext cx="8520600" cy="2838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60" name="Google Shape;60;g237cb3c119e_0_144"/>
          <p:cNvSpPr txBox="1"/>
          <p:nvPr>
            <p:ph idx="1" type="body"/>
          </p:nvPr>
        </p:nvSpPr>
        <p:spPr>
          <a:xfrm>
            <a:off x="311700" y="4216000"/>
            <a:ext cx="8520600" cy="1428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1" name="Google Shape;61;g237cb3c119e_0_14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CFE2F3"/>
        </a:solidFill>
      </p:bgPr>
    </p:bg>
    <p:spTree>
      <p:nvGrpSpPr>
        <p:cNvPr id="62" name="Shape 62"/>
        <p:cNvGrpSpPr/>
        <p:nvPr/>
      </p:nvGrpSpPr>
      <p:grpSpPr>
        <a:xfrm>
          <a:off x="0" y="0"/>
          <a:ext cx="0" cy="0"/>
          <a:chOff x="0" y="0"/>
          <a:chExt cx="0" cy="0"/>
        </a:xfrm>
      </p:grpSpPr>
      <p:sp>
        <p:nvSpPr>
          <p:cNvPr id="63" name="Google Shape;63;g237cb3c119e_0_14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g237cb3c119e_0_108"/>
          <p:cNvSpPr/>
          <p:nvPr/>
        </p:nvSpPr>
        <p:spPr>
          <a:xfrm flipH="1">
            <a:off x="7595938" y="613633"/>
            <a:ext cx="1081625" cy="1499896"/>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3" name="Google Shape;23;g237cb3c119e_0_108"/>
          <p:cNvSpPr/>
          <p:nvPr/>
        </p:nvSpPr>
        <p:spPr>
          <a:xfrm flipH="1" rot="10800000">
            <a:off x="466425" y="4744471"/>
            <a:ext cx="1081625" cy="1499896"/>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4" name="Google Shape;24;g237cb3c119e_0_108"/>
          <p:cNvSpPr txBox="1"/>
          <p:nvPr>
            <p:ph type="title"/>
          </p:nvPr>
        </p:nvSpPr>
        <p:spPr>
          <a:xfrm>
            <a:off x="773700" y="2408600"/>
            <a:ext cx="7596600" cy="2040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25" name="Google Shape;25;g237cb3c119e_0_10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g237cb3c119e_0_113"/>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g237cb3c119e_0_113"/>
          <p:cNvSpPr txBox="1"/>
          <p:nvPr>
            <p:ph type="title"/>
          </p:nvPr>
        </p:nvSpPr>
        <p:spPr>
          <a:xfrm>
            <a:off x="311700" y="421233"/>
            <a:ext cx="8520600" cy="1108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9" name="Google Shape;29;g237cb3c119e_0_113"/>
          <p:cNvSpPr txBox="1"/>
          <p:nvPr>
            <p:ph idx="1" type="body"/>
          </p:nvPr>
        </p:nvSpPr>
        <p:spPr>
          <a:xfrm>
            <a:off x="311700" y="1633633"/>
            <a:ext cx="8520600" cy="44721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 name="Google Shape;30;g237cb3c119e_0_11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g237cb3c119e_0_118"/>
          <p:cNvSpPr txBox="1"/>
          <p:nvPr>
            <p:ph type="title"/>
          </p:nvPr>
        </p:nvSpPr>
        <p:spPr>
          <a:xfrm>
            <a:off x="311700" y="421233"/>
            <a:ext cx="8520600" cy="1108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3" name="Google Shape;33;g237cb3c119e_0_118"/>
          <p:cNvSpPr txBox="1"/>
          <p:nvPr>
            <p:ph idx="1" type="body"/>
          </p:nvPr>
        </p:nvSpPr>
        <p:spPr>
          <a:xfrm>
            <a:off x="311700" y="1633633"/>
            <a:ext cx="3999900" cy="44721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g237cb3c119e_0_118"/>
          <p:cNvSpPr txBox="1"/>
          <p:nvPr>
            <p:ph idx="2" type="body"/>
          </p:nvPr>
        </p:nvSpPr>
        <p:spPr>
          <a:xfrm>
            <a:off x="4832400" y="1633633"/>
            <a:ext cx="3999900" cy="44721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g237cb3c119e_0_11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g237cb3c119e_0_123"/>
          <p:cNvSpPr txBox="1"/>
          <p:nvPr>
            <p:ph type="title"/>
          </p:nvPr>
        </p:nvSpPr>
        <p:spPr>
          <a:xfrm>
            <a:off x="311700" y="421233"/>
            <a:ext cx="8520600" cy="11085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8" name="Google Shape;38;g237cb3c119e_0_12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g237cb3c119e_0_126"/>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41" name="Google Shape;41;g237cb3c119e_0_126"/>
          <p:cNvSpPr txBox="1"/>
          <p:nvPr>
            <p:ph idx="1" type="body"/>
          </p:nvPr>
        </p:nvSpPr>
        <p:spPr>
          <a:xfrm>
            <a:off x="311700" y="1865867"/>
            <a:ext cx="2808000" cy="3713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g237cb3c119e_0_126"/>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3" name="Shape 43"/>
        <p:cNvGrpSpPr/>
        <p:nvPr/>
      </p:nvGrpSpPr>
      <p:grpSpPr>
        <a:xfrm>
          <a:off x="0" y="0"/>
          <a:ext cx="0" cy="0"/>
          <a:chOff x="0" y="0"/>
          <a:chExt cx="0" cy="0"/>
        </a:xfrm>
      </p:grpSpPr>
      <p:sp>
        <p:nvSpPr>
          <p:cNvPr id="44" name="Google Shape;44;g237cb3c119e_0_130"/>
          <p:cNvSpPr/>
          <p:nvPr/>
        </p:nvSpPr>
        <p:spPr>
          <a:xfrm>
            <a:off x="0" y="6727600"/>
            <a:ext cx="9144000" cy="130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g237cb3c119e_0_130"/>
          <p:cNvSpPr txBox="1"/>
          <p:nvPr>
            <p:ph type="title"/>
          </p:nvPr>
        </p:nvSpPr>
        <p:spPr>
          <a:xfrm>
            <a:off x="490250" y="600200"/>
            <a:ext cx="58788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6" name="Google Shape;46;g237cb3c119e_0_13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7" name="Shape 47"/>
        <p:cNvGrpSpPr/>
        <p:nvPr/>
      </p:nvGrpSpPr>
      <p:grpSpPr>
        <a:xfrm>
          <a:off x="0" y="0"/>
          <a:ext cx="0" cy="0"/>
          <a:chOff x="0" y="0"/>
          <a:chExt cx="0" cy="0"/>
        </a:xfrm>
      </p:grpSpPr>
      <p:sp>
        <p:nvSpPr>
          <p:cNvPr id="48" name="Google Shape;48;g237cb3c119e_0_134"/>
          <p:cNvSpPr/>
          <p:nvPr/>
        </p:nvSpPr>
        <p:spPr>
          <a:xfrm>
            <a:off x="4572000" y="-33"/>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 name="Google Shape;49;g237cb3c119e_0_134"/>
          <p:cNvCxnSpPr/>
          <p:nvPr/>
        </p:nvCxnSpPr>
        <p:spPr>
          <a:xfrm>
            <a:off x="5029675" y="5994000"/>
            <a:ext cx="468300" cy="0"/>
          </a:xfrm>
          <a:prstGeom prst="straightConnector1">
            <a:avLst/>
          </a:prstGeom>
          <a:noFill/>
          <a:ln cap="flat" cmpd="sng" w="19050">
            <a:solidFill>
              <a:schemeClr val="lt1"/>
            </a:solidFill>
            <a:prstDash val="solid"/>
            <a:round/>
            <a:headEnd len="sm" w="sm" type="none"/>
            <a:tailEnd len="sm" w="sm" type="none"/>
          </a:ln>
        </p:spPr>
      </p:cxnSp>
      <p:sp>
        <p:nvSpPr>
          <p:cNvPr id="50" name="Google Shape;50;g237cb3c119e_0_134"/>
          <p:cNvSpPr txBox="1"/>
          <p:nvPr>
            <p:ph type="title"/>
          </p:nvPr>
        </p:nvSpPr>
        <p:spPr>
          <a:xfrm>
            <a:off x="265500" y="1239033"/>
            <a:ext cx="4045200" cy="2381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51" name="Google Shape;51;g237cb3c119e_0_134"/>
          <p:cNvSpPr txBox="1"/>
          <p:nvPr>
            <p:ph idx="1" type="subTitle"/>
          </p:nvPr>
        </p:nvSpPr>
        <p:spPr>
          <a:xfrm>
            <a:off x="265500" y="3692001"/>
            <a:ext cx="4045200" cy="20988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52" name="Google Shape;52;g237cb3c119e_0_134"/>
          <p:cNvSpPr txBox="1"/>
          <p:nvPr>
            <p:ph idx="2" type="body"/>
          </p:nvPr>
        </p:nvSpPr>
        <p:spPr>
          <a:xfrm>
            <a:off x="4939500" y="965600"/>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3" name="Google Shape;53;g237cb3c119e_0_13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g237cb3c119e_0_141"/>
          <p:cNvSpPr txBox="1"/>
          <p:nvPr>
            <p:ph idx="1" type="body"/>
          </p:nvPr>
        </p:nvSpPr>
        <p:spPr>
          <a:xfrm>
            <a:off x="319500" y="5625233"/>
            <a:ext cx="5998800" cy="7983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6" name="Google Shape;56;g237cb3c119e_0_14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11" name="Shape 11"/>
        <p:cNvGrpSpPr/>
        <p:nvPr/>
      </p:nvGrpSpPr>
      <p:grpSpPr>
        <a:xfrm>
          <a:off x="0" y="0"/>
          <a:ext cx="0" cy="0"/>
          <a:chOff x="0" y="0"/>
          <a:chExt cx="0" cy="0"/>
        </a:xfrm>
      </p:grpSpPr>
      <p:sp>
        <p:nvSpPr>
          <p:cNvPr id="12" name="Google Shape;12;g237cb3c119e_0_98"/>
          <p:cNvSpPr txBox="1"/>
          <p:nvPr>
            <p:ph type="title"/>
          </p:nvPr>
        </p:nvSpPr>
        <p:spPr>
          <a:xfrm>
            <a:off x="311700" y="421233"/>
            <a:ext cx="8520600" cy="11085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13" name="Google Shape;13;g237cb3c119e_0_98"/>
          <p:cNvSpPr txBox="1"/>
          <p:nvPr>
            <p:ph idx="1" type="body"/>
          </p:nvPr>
        </p:nvSpPr>
        <p:spPr>
          <a:xfrm>
            <a:off x="311700" y="1633633"/>
            <a:ext cx="8520600" cy="44721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14" name="Google Shape;14;g237cb3c119e_0_9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s://refreshjava.com/java/history-of-java" TargetMode="Externa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s://refreshjava.com/java/jdk-jre-jvm" TargetMode="Externa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s://www.eclipse.org/downloads/packages/release/2023-06/r/eclipse-ide-enterprise-java-and-web-developers" TargetMode="External"/><Relationship Id="rId4" Type="http://schemas.openxmlformats.org/officeDocument/2006/relationships/hyperlink" Target="https://www.oracle.com/java/technologies/javase/javase8u211-later-archive-downloads.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hyperlink" Target="https://www.oracle.com/java/technologies/javase/javase8u211-later-archive-downloads.html" TargetMode="External"/><Relationship Id="rId4" Type="http://schemas.openxmlformats.org/officeDocument/2006/relationships/hyperlink" Target="https://www.eclipse.org/downloads/packages/release/2023-06/r/eclipse-ide-enterprise-java-and-web-developers" TargetMode="External"/><Relationship Id="rId5" Type="http://schemas.openxmlformats.org/officeDocument/2006/relationships/hyperlink" Target="https://refreshjava.com/java/what-is-path-and-classpath" TargetMode="External"/><Relationship Id="rId6" Type="http://schemas.openxmlformats.org/officeDocument/2006/relationships/hyperlink" Target="https://refreshjava.com/java/checking-java-installation" TargetMode="External"/><Relationship Id="rId7"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hyperlink" Target="https://www.interviewbit.com/java-interview-questions/#fresher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hyperlink" Target="https://www3.ntu.edu.sg/home/ehchua/programming/java/j2_basics.html" TargetMode="External"/><Relationship Id="rId4" Type="http://schemas.openxmlformats.org/officeDocument/2006/relationships/hyperlink" Target="https://refreshjava.com/java/java-introduction" TargetMode="External"/><Relationship Id="rId5" Type="http://schemas.openxmlformats.org/officeDocument/2006/relationships/hyperlink" Target="https://medium.com/@techGrid/oops-concepts-in-java-with-real-time-examples-1e8110a76462" TargetMode="External"/><Relationship Id="rId6" Type="http://schemas.openxmlformats.org/officeDocument/2006/relationships/hyperlink" Target="https://www.javaguides.net/2019/08/oops-concepts-in-java-with-realtime-examples.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7" name="Shape 67"/>
        <p:cNvGrpSpPr/>
        <p:nvPr/>
      </p:nvGrpSpPr>
      <p:grpSpPr>
        <a:xfrm>
          <a:off x="0" y="0"/>
          <a:ext cx="0" cy="0"/>
          <a:chOff x="0" y="0"/>
          <a:chExt cx="0" cy="0"/>
        </a:xfrm>
      </p:grpSpPr>
      <p:sp>
        <p:nvSpPr>
          <p:cNvPr id="68" name="Google Shape;68;p1"/>
          <p:cNvSpPr txBox="1"/>
          <p:nvPr/>
        </p:nvSpPr>
        <p:spPr>
          <a:xfrm>
            <a:off x="762000" y="1981200"/>
            <a:ext cx="7772400" cy="1905000"/>
          </a:xfrm>
          <a:prstGeom prst="rect">
            <a:avLst/>
          </a:prstGeom>
          <a:noFill/>
          <a:ln>
            <a:noFill/>
          </a:ln>
        </p:spPr>
        <p:txBody>
          <a:bodyPr anchorCtr="0" anchor="ctr" bIns="46075" lIns="92150" spcFirstLastPara="1" rIns="92150" wrap="square" tIns="46075">
            <a:noAutofit/>
          </a:bodyPr>
          <a:lstStyle/>
          <a:p>
            <a:pPr indent="0" lvl="0" marL="0" marR="0" rtl="0" algn="l">
              <a:lnSpc>
                <a:spcPct val="100000"/>
              </a:lnSpc>
              <a:spcBef>
                <a:spcPts val="0"/>
              </a:spcBef>
              <a:spcAft>
                <a:spcPts val="0"/>
              </a:spcAft>
              <a:buClr>
                <a:srgbClr val="FFFF99"/>
              </a:buClr>
              <a:buSzPts val="4000"/>
              <a:buFont typeface="Arial"/>
              <a:buNone/>
            </a:pPr>
            <a:r>
              <a:rPr b="1" i="0" lang="en-US" sz="4000" u="none">
                <a:solidFill>
                  <a:schemeClr val="dk1"/>
                </a:solidFill>
                <a:latin typeface="Arial"/>
                <a:ea typeface="Arial"/>
                <a:cs typeface="Arial"/>
                <a:sym typeface="Arial"/>
              </a:rPr>
              <a:t>Introduction to</a:t>
            </a:r>
            <a:br>
              <a:rPr b="1" i="0" lang="en-US" sz="4000" u="none">
                <a:solidFill>
                  <a:schemeClr val="dk1"/>
                </a:solidFill>
                <a:latin typeface="Arial"/>
                <a:ea typeface="Arial"/>
                <a:cs typeface="Arial"/>
                <a:sym typeface="Arial"/>
              </a:rPr>
            </a:br>
            <a:r>
              <a:rPr b="1" i="0" lang="en-US" sz="4000" u="none">
                <a:solidFill>
                  <a:schemeClr val="dk1"/>
                </a:solidFill>
                <a:latin typeface="Arial"/>
                <a:ea typeface="Arial"/>
                <a:cs typeface="Arial"/>
                <a:sym typeface="Arial"/>
              </a:rPr>
              <a:t>Java Programming</a:t>
            </a:r>
            <a:endParaRPr>
              <a:solidFill>
                <a:schemeClr val="dk1"/>
              </a:solidFill>
            </a:endParaRPr>
          </a:p>
        </p:txBody>
      </p:sp>
      <p:sp>
        <p:nvSpPr>
          <p:cNvPr id="69" name="Google Shape;69;p1"/>
          <p:cNvSpPr/>
          <p:nvPr/>
        </p:nvSpPr>
        <p:spPr>
          <a:xfrm>
            <a:off x="1371600" y="5181600"/>
            <a:ext cx="6400800" cy="12192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FFFFFF"/>
              </a:solidFill>
              <a:latin typeface="Times New Roman"/>
              <a:ea typeface="Times New Roman"/>
              <a:cs typeface="Times New Roman"/>
              <a:sym typeface="Times New Roman"/>
            </a:endParaRPr>
          </a:p>
        </p:txBody>
      </p:sp>
      <p:pic>
        <p:nvPicPr>
          <p:cNvPr id="70" name="Google Shape;70;p1"/>
          <p:cNvPicPr preferRelativeResize="0"/>
          <p:nvPr/>
        </p:nvPicPr>
        <p:blipFill>
          <a:blip r:embed="rId3">
            <a:alphaModFix/>
          </a:blip>
          <a:stretch>
            <a:fillRect/>
          </a:stretch>
        </p:blipFill>
        <p:spPr>
          <a:xfrm>
            <a:off x="6131825" y="439289"/>
            <a:ext cx="2209800" cy="2716961"/>
          </a:xfrm>
          <a:prstGeom prst="rect">
            <a:avLst/>
          </a:prstGeom>
          <a:noFill/>
          <a:ln>
            <a:noFill/>
          </a:ln>
        </p:spPr>
      </p:pic>
      <p:sp>
        <p:nvSpPr>
          <p:cNvPr id="71" name="Google Shape;71;p1"/>
          <p:cNvSpPr txBox="1"/>
          <p:nvPr/>
        </p:nvSpPr>
        <p:spPr>
          <a:xfrm>
            <a:off x="4754400" y="5398850"/>
            <a:ext cx="4061400" cy="8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Open Sans"/>
                <a:ea typeface="Open Sans"/>
                <a:cs typeface="Open Sans"/>
                <a:sym typeface="Open Sans"/>
              </a:rPr>
              <a:t>Sandeep Maloth</a:t>
            </a:r>
            <a:endParaRPr b="1">
              <a:latin typeface="Open Sans"/>
              <a:ea typeface="Open Sans"/>
              <a:cs typeface="Open Sans"/>
              <a:sym typeface="Open Sans"/>
            </a:endParaRPr>
          </a:p>
          <a:p>
            <a:pPr indent="0" lvl="0" marL="0" rtl="0" algn="l">
              <a:spcBef>
                <a:spcPts val="0"/>
              </a:spcBef>
              <a:spcAft>
                <a:spcPts val="0"/>
              </a:spcAft>
              <a:buNone/>
            </a:pPr>
            <a:r>
              <a:rPr lang="en-US">
                <a:latin typeface="Open Sans"/>
                <a:ea typeface="Open Sans"/>
                <a:cs typeface="Open Sans"/>
                <a:sym typeface="Open Sans"/>
              </a:rPr>
              <a:t>Java developer and coach</a:t>
            </a: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g237cb3c119e_0_244"/>
          <p:cNvPicPr preferRelativeResize="0"/>
          <p:nvPr/>
        </p:nvPicPr>
        <p:blipFill>
          <a:blip r:embed="rId3">
            <a:alphaModFix/>
          </a:blip>
          <a:stretch>
            <a:fillRect/>
          </a:stretch>
        </p:blipFill>
        <p:spPr>
          <a:xfrm>
            <a:off x="360625" y="4025351"/>
            <a:ext cx="4400823" cy="2832650"/>
          </a:xfrm>
          <a:prstGeom prst="rect">
            <a:avLst/>
          </a:prstGeom>
          <a:noFill/>
          <a:ln>
            <a:noFill/>
          </a:ln>
        </p:spPr>
      </p:pic>
      <p:pic>
        <p:nvPicPr>
          <p:cNvPr id="141" name="Google Shape;141;g237cb3c119e_0_244"/>
          <p:cNvPicPr preferRelativeResize="0"/>
          <p:nvPr/>
        </p:nvPicPr>
        <p:blipFill>
          <a:blip r:embed="rId4">
            <a:alphaModFix/>
          </a:blip>
          <a:stretch>
            <a:fillRect/>
          </a:stretch>
        </p:blipFill>
        <p:spPr>
          <a:xfrm>
            <a:off x="1929100" y="1040300"/>
            <a:ext cx="5840357" cy="2832649"/>
          </a:xfrm>
          <a:prstGeom prst="rect">
            <a:avLst/>
          </a:prstGeom>
          <a:noFill/>
          <a:ln>
            <a:noFill/>
          </a:ln>
        </p:spPr>
      </p:pic>
      <p:sp>
        <p:nvSpPr>
          <p:cNvPr id="142" name="Google Shape;142;g237cb3c119e_0_244"/>
          <p:cNvSpPr txBox="1"/>
          <p:nvPr/>
        </p:nvSpPr>
        <p:spPr>
          <a:xfrm>
            <a:off x="374825" y="124950"/>
            <a:ext cx="3012600" cy="8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latin typeface="Open Sans"/>
                <a:ea typeface="Open Sans"/>
                <a:cs typeface="Open Sans"/>
                <a:sym typeface="Open Sans"/>
              </a:rPr>
              <a:t>Java vs Python</a:t>
            </a:r>
            <a:endParaRPr b="1" sz="27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g237cb3c119e_0_235"/>
          <p:cNvPicPr preferRelativeResize="0"/>
          <p:nvPr/>
        </p:nvPicPr>
        <p:blipFill>
          <a:blip r:embed="rId3">
            <a:alphaModFix/>
          </a:blip>
          <a:stretch>
            <a:fillRect/>
          </a:stretch>
        </p:blipFill>
        <p:spPr>
          <a:xfrm>
            <a:off x="304800" y="3914625"/>
            <a:ext cx="8839198" cy="1895661"/>
          </a:xfrm>
          <a:prstGeom prst="rect">
            <a:avLst/>
          </a:prstGeom>
          <a:noFill/>
          <a:ln>
            <a:noFill/>
          </a:ln>
        </p:spPr>
      </p:pic>
      <p:pic>
        <p:nvPicPr>
          <p:cNvPr id="150" name="Google Shape;150;g237cb3c119e_0_235"/>
          <p:cNvPicPr preferRelativeResize="0"/>
          <p:nvPr/>
        </p:nvPicPr>
        <p:blipFill>
          <a:blip r:embed="rId4">
            <a:alphaModFix/>
          </a:blip>
          <a:stretch>
            <a:fillRect/>
          </a:stretch>
        </p:blipFill>
        <p:spPr>
          <a:xfrm>
            <a:off x="1623950" y="957411"/>
            <a:ext cx="3068912" cy="2755914"/>
          </a:xfrm>
          <a:prstGeom prst="rect">
            <a:avLst/>
          </a:prstGeom>
          <a:noFill/>
          <a:ln>
            <a:noFill/>
          </a:ln>
        </p:spPr>
      </p:pic>
      <p:pic>
        <p:nvPicPr>
          <p:cNvPr id="151" name="Google Shape;151;g237cb3c119e_0_235"/>
          <p:cNvPicPr preferRelativeResize="0"/>
          <p:nvPr/>
        </p:nvPicPr>
        <p:blipFill>
          <a:blip r:embed="rId5">
            <a:alphaModFix/>
          </a:blip>
          <a:stretch>
            <a:fillRect/>
          </a:stretch>
        </p:blipFill>
        <p:spPr>
          <a:xfrm>
            <a:off x="5431725" y="138825"/>
            <a:ext cx="3476575" cy="3574507"/>
          </a:xfrm>
          <a:prstGeom prst="rect">
            <a:avLst/>
          </a:prstGeom>
          <a:noFill/>
          <a:ln>
            <a:noFill/>
          </a:ln>
        </p:spPr>
      </p:pic>
      <p:sp>
        <p:nvSpPr>
          <p:cNvPr id="152" name="Google Shape;152;g237cb3c119e_0_235"/>
          <p:cNvSpPr txBox="1"/>
          <p:nvPr/>
        </p:nvSpPr>
        <p:spPr>
          <a:xfrm>
            <a:off x="485900" y="69425"/>
            <a:ext cx="39150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600">
                <a:latin typeface="Open Sans"/>
                <a:ea typeface="Open Sans"/>
                <a:cs typeface="Open Sans"/>
                <a:sym typeface="Open Sans"/>
              </a:rPr>
              <a:t>JAVA APPLICATIONS</a:t>
            </a:r>
            <a:endParaRPr b="1" sz="2600">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1"/>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158" name="Google Shape;158;p11"/>
          <p:cNvSpPr txBox="1"/>
          <p:nvPr/>
        </p:nvSpPr>
        <p:spPr>
          <a:xfrm>
            <a:off x="685800" y="0"/>
            <a:ext cx="7772400" cy="1428750"/>
          </a:xfrm>
          <a:prstGeom prst="rect">
            <a:avLst/>
          </a:prstGeom>
          <a:noFill/>
          <a:ln>
            <a:noFill/>
          </a:ln>
        </p:spPr>
        <p:txBody>
          <a:bodyPr anchorCtr="0" anchor="ctr" bIns="46075" lIns="92150" spcFirstLastPara="1" rIns="92150" wrap="square" tIns="46075">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a:solidFill>
                  <a:srgbClr val="000000"/>
                </a:solidFill>
              </a:rPr>
              <a:t>History</a:t>
            </a:r>
            <a:endParaRPr b="1"/>
          </a:p>
        </p:txBody>
      </p:sp>
      <p:sp>
        <p:nvSpPr>
          <p:cNvPr id="159" name="Google Shape;159;p11"/>
          <p:cNvSpPr txBox="1"/>
          <p:nvPr/>
        </p:nvSpPr>
        <p:spPr>
          <a:xfrm>
            <a:off x="685800" y="1371600"/>
            <a:ext cx="8001000" cy="5029200"/>
          </a:xfrm>
          <a:prstGeom prst="rect">
            <a:avLst/>
          </a:prstGeom>
          <a:noFill/>
          <a:ln>
            <a:noFill/>
          </a:ln>
        </p:spPr>
        <p:txBody>
          <a:bodyPr anchorCtr="0" anchor="t" bIns="46075" lIns="92150" spcFirstLastPara="1" rIns="92150" wrap="square" tIns="46075">
            <a:noAutofit/>
          </a:bodyPr>
          <a:lstStyle/>
          <a:p>
            <a:pPr indent="-323850" lvl="0" marL="431800" marR="0" rtl="0" algn="l">
              <a:lnSpc>
                <a:spcPct val="90000"/>
              </a:lnSpc>
              <a:spcBef>
                <a:spcPts val="0"/>
              </a:spcBef>
              <a:spcAft>
                <a:spcPts val="0"/>
              </a:spcAft>
              <a:buClr>
                <a:srgbClr val="91D93F"/>
              </a:buClr>
              <a:buSzPts val="1080"/>
              <a:buFont typeface="Noto Sans Symbols"/>
              <a:buChar char="●"/>
            </a:pPr>
            <a:r>
              <a:rPr b="0" i="0" lang="en-US" sz="2400" u="none">
                <a:solidFill>
                  <a:srgbClr val="000000"/>
                </a:solidFill>
                <a:latin typeface="Arial"/>
                <a:ea typeface="Arial"/>
                <a:cs typeface="Arial"/>
                <a:sym typeface="Arial"/>
              </a:rPr>
              <a:t>James Gosling and Sun Microsystems</a:t>
            </a:r>
            <a:endParaRPr/>
          </a:p>
          <a:p>
            <a:pPr indent="-323850" lvl="0" marL="431800" marR="0" rtl="0" algn="l">
              <a:lnSpc>
                <a:spcPct val="90000"/>
              </a:lnSpc>
              <a:spcBef>
                <a:spcPts val="2000"/>
              </a:spcBef>
              <a:spcAft>
                <a:spcPts val="0"/>
              </a:spcAft>
              <a:buClr>
                <a:srgbClr val="91D93F"/>
              </a:buClr>
              <a:buSzPts val="1080"/>
              <a:buFont typeface="Noto Sans Symbols"/>
              <a:buChar char="●"/>
            </a:pPr>
            <a:r>
              <a:rPr b="0" i="0" lang="en-US" sz="2400" u="none">
                <a:solidFill>
                  <a:srgbClr val="000000"/>
                </a:solidFill>
                <a:latin typeface="Arial"/>
                <a:ea typeface="Arial"/>
                <a:cs typeface="Arial"/>
                <a:sym typeface="Arial"/>
              </a:rPr>
              <a:t>Oak</a:t>
            </a:r>
            <a:endParaRPr/>
          </a:p>
          <a:p>
            <a:pPr indent="-323850" lvl="0" marL="431800" marR="0" rtl="0" algn="l">
              <a:lnSpc>
                <a:spcPct val="90000"/>
              </a:lnSpc>
              <a:spcBef>
                <a:spcPts val="2000"/>
              </a:spcBef>
              <a:spcAft>
                <a:spcPts val="0"/>
              </a:spcAft>
              <a:buClr>
                <a:srgbClr val="91D93F"/>
              </a:buClr>
              <a:buSzPts val="1080"/>
              <a:buFont typeface="Noto Sans Symbols"/>
              <a:buChar char="●"/>
            </a:pPr>
            <a:r>
              <a:rPr b="0" i="0" lang="en-US" sz="2400" u="none">
                <a:solidFill>
                  <a:srgbClr val="000000"/>
                </a:solidFill>
                <a:latin typeface="Arial"/>
                <a:ea typeface="Arial"/>
                <a:cs typeface="Arial"/>
                <a:sym typeface="Arial"/>
              </a:rPr>
              <a:t>Java, May 20, 1995, Sun World</a:t>
            </a:r>
            <a:endParaRPr/>
          </a:p>
          <a:p>
            <a:pPr indent="-323850" lvl="0" marL="431800" marR="0" rtl="0" algn="l">
              <a:lnSpc>
                <a:spcPct val="90000"/>
              </a:lnSpc>
              <a:spcBef>
                <a:spcPts val="2000"/>
              </a:spcBef>
              <a:spcAft>
                <a:spcPts val="0"/>
              </a:spcAft>
              <a:buClr>
                <a:srgbClr val="91D93F"/>
              </a:buClr>
              <a:buSzPts val="1080"/>
              <a:buFont typeface="Noto Sans Symbols"/>
              <a:buChar char="●"/>
            </a:pPr>
            <a:r>
              <a:rPr b="0" i="0" lang="en-US" sz="2400" u="none">
                <a:solidFill>
                  <a:srgbClr val="000000"/>
                </a:solidFill>
                <a:latin typeface="Arial"/>
                <a:ea typeface="Arial"/>
                <a:cs typeface="Arial"/>
                <a:sym typeface="Arial"/>
              </a:rPr>
              <a:t>JDK Evolutions - Version 1.0, 1.</a:t>
            </a:r>
            <a:r>
              <a:rPr lang="en-US" sz="2400"/>
              <a:t>2</a:t>
            </a:r>
            <a:r>
              <a:rPr b="0" i="0" lang="en-US" sz="2400" u="none">
                <a:solidFill>
                  <a:srgbClr val="000000"/>
                </a:solidFill>
                <a:latin typeface="Arial"/>
                <a:ea typeface="Arial"/>
                <a:cs typeface="Arial"/>
                <a:sym typeface="Arial"/>
              </a:rPr>
              <a:t>,.. 5, 8, </a:t>
            </a:r>
            <a:r>
              <a:rPr lang="en-US" sz="2400"/>
              <a:t>11, 15, </a:t>
            </a:r>
            <a:r>
              <a:rPr b="0" i="0" lang="en-US" sz="2400" u="none">
                <a:solidFill>
                  <a:srgbClr val="000000"/>
                </a:solidFill>
                <a:latin typeface="Arial"/>
                <a:ea typeface="Arial"/>
                <a:cs typeface="Arial"/>
                <a:sym typeface="Arial"/>
              </a:rPr>
              <a:t>21 ..</a:t>
            </a:r>
            <a:endParaRPr/>
          </a:p>
          <a:p>
            <a:pPr indent="-323850" lvl="0" marL="431800" marR="0" rtl="0" algn="l">
              <a:lnSpc>
                <a:spcPct val="90000"/>
              </a:lnSpc>
              <a:spcBef>
                <a:spcPts val="2000"/>
              </a:spcBef>
              <a:spcAft>
                <a:spcPts val="0"/>
              </a:spcAft>
              <a:buClr>
                <a:srgbClr val="91D93F"/>
              </a:buClr>
              <a:buSzPts val="1080"/>
              <a:buFont typeface="Noto Sans Symbols"/>
              <a:buChar char="●"/>
            </a:pPr>
            <a:r>
              <a:rPr b="0" i="0" lang="en-US" sz="2400" u="none">
                <a:solidFill>
                  <a:srgbClr val="000000"/>
                </a:solidFill>
                <a:latin typeface="Arial"/>
                <a:ea typeface="Arial"/>
                <a:cs typeface="Arial"/>
                <a:sym typeface="Arial"/>
              </a:rPr>
              <a:t>J2SE, J2ME, and J2EE </a:t>
            </a:r>
            <a:endParaRPr b="0" i="0" sz="2400" u="none">
              <a:solidFill>
                <a:srgbClr val="000000"/>
              </a:solidFill>
              <a:latin typeface="Arial"/>
              <a:ea typeface="Arial"/>
              <a:cs typeface="Arial"/>
              <a:sym typeface="Arial"/>
            </a:endParaRPr>
          </a:p>
          <a:p>
            <a:pPr indent="-407669" lvl="0" marL="431800" marR="0" rtl="0" algn="l">
              <a:lnSpc>
                <a:spcPct val="90000"/>
              </a:lnSpc>
              <a:spcBef>
                <a:spcPts val="2000"/>
              </a:spcBef>
              <a:spcAft>
                <a:spcPts val="0"/>
              </a:spcAft>
              <a:buSzPts val="2400"/>
              <a:buChar char="●"/>
            </a:pPr>
            <a:r>
              <a:rPr lang="en-US" sz="2400"/>
              <a:t>Oracle owns Java</a:t>
            </a:r>
            <a:endParaRPr sz="2400"/>
          </a:p>
          <a:p>
            <a:pPr indent="-407669" lvl="0" marL="431800" marR="0" rtl="0" algn="l">
              <a:lnSpc>
                <a:spcPct val="90000"/>
              </a:lnSpc>
              <a:spcBef>
                <a:spcPts val="2000"/>
              </a:spcBef>
              <a:spcAft>
                <a:spcPts val="0"/>
              </a:spcAft>
              <a:buSzPts val="2400"/>
              <a:buChar char="●"/>
            </a:pPr>
            <a:r>
              <a:rPr lang="en-US" sz="2400"/>
              <a:t>More details </a:t>
            </a:r>
            <a:r>
              <a:rPr lang="en-US" sz="2400" u="sng">
                <a:solidFill>
                  <a:schemeClr val="hlink"/>
                </a:solidFill>
                <a:hlinkClick r:id="rId3"/>
              </a:rPr>
              <a:t>here</a:t>
            </a:r>
            <a:endParaRPr sz="2400"/>
          </a:p>
          <a:p>
            <a:pPr indent="0" lvl="0" marL="457200" marR="0" rtl="0" algn="l">
              <a:lnSpc>
                <a:spcPct val="90000"/>
              </a:lnSpc>
              <a:spcBef>
                <a:spcPts val="2000"/>
              </a:spcBef>
              <a:spcAft>
                <a:spcPts val="0"/>
              </a:spcAft>
              <a:buNone/>
            </a:pPr>
            <a:r>
              <a:t/>
            </a:r>
            <a:endParaRPr sz="2400"/>
          </a:p>
        </p:txBody>
      </p:sp>
      <p:pic>
        <p:nvPicPr>
          <p:cNvPr id="160" name="Google Shape;160;p11"/>
          <p:cNvPicPr preferRelativeResize="0"/>
          <p:nvPr/>
        </p:nvPicPr>
        <p:blipFill>
          <a:blip r:embed="rId4">
            <a:alphaModFix/>
          </a:blip>
          <a:stretch>
            <a:fillRect/>
          </a:stretch>
        </p:blipFill>
        <p:spPr>
          <a:xfrm>
            <a:off x="811575" y="1013313"/>
            <a:ext cx="8137866" cy="5745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2"/>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166" name="Google Shape;166;p12"/>
          <p:cNvSpPr txBox="1"/>
          <p:nvPr/>
        </p:nvSpPr>
        <p:spPr>
          <a:xfrm>
            <a:off x="685800" y="0"/>
            <a:ext cx="7772400" cy="1428750"/>
          </a:xfrm>
          <a:prstGeom prst="rect">
            <a:avLst/>
          </a:prstGeom>
          <a:noFill/>
          <a:ln>
            <a:noFill/>
          </a:ln>
        </p:spPr>
        <p:txBody>
          <a:bodyPr anchorCtr="0" anchor="ctr" bIns="46075" lIns="92150" spcFirstLastPara="1" rIns="92150" wrap="square" tIns="46075">
            <a:noAutofit/>
          </a:bodyPr>
          <a:lstStyle/>
          <a:p>
            <a:pPr indent="0" lvl="0" marL="0" marR="0" rtl="0" algn="l">
              <a:lnSpc>
                <a:spcPct val="100000"/>
              </a:lnSpc>
              <a:spcBef>
                <a:spcPts val="0"/>
              </a:spcBef>
              <a:spcAft>
                <a:spcPts val="0"/>
              </a:spcAft>
              <a:buClr>
                <a:srgbClr val="000000"/>
              </a:buClr>
              <a:buSzPts val="2800"/>
              <a:buFont typeface="Arial"/>
              <a:buNone/>
            </a:pPr>
            <a:r>
              <a:rPr b="1" lang="en-US" sz="2800"/>
              <a:t>Features of Java</a:t>
            </a:r>
            <a:endParaRPr b="1" sz="2800"/>
          </a:p>
        </p:txBody>
      </p:sp>
      <p:sp>
        <p:nvSpPr>
          <p:cNvPr id="167" name="Google Shape;167;p12"/>
          <p:cNvSpPr txBox="1"/>
          <p:nvPr/>
        </p:nvSpPr>
        <p:spPr>
          <a:xfrm>
            <a:off x="180475" y="1371600"/>
            <a:ext cx="8277600" cy="4736700"/>
          </a:xfrm>
          <a:prstGeom prst="rect">
            <a:avLst/>
          </a:prstGeom>
          <a:noFill/>
          <a:ln>
            <a:noFill/>
          </a:ln>
        </p:spPr>
        <p:txBody>
          <a:bodyPr anchorCtr="0" anchor="t" bIns="46075" lIns="92150" spcFirstLastPara="1" rIns="92150" wrap="square" tIns="46075">
            <a:noAutofit/>
          </a:bodyPr>
          <a:lstStyle/>
          <a:p>
            <a:pPr indent="-323850" lvl="0" marL="431800" marR="0" rtl="0" algn="l">
              <a:lnSpc>
                <a:spcPct val="90000"/>
              </a:lnSpc>
              <a:spcBef>
                <a:spcPts val="1200"/>
              </a:spcBef>
              <a:spcAft>
                <a:spcPts val="0"/>
              </a:spcAft>
              <a:buClr>
                <a:srgbClr val="91D93F"/>
              </a:buClr>
              <a:buSzPts val="900"/>
              <a:buFont typeface="Noto Sans Symbols"/>
              <a:buChar char="●"/>
            </a:pPr>
            <a:r>
              <a:t/>
            </a:r>
            <a:endParaRPr/>
          </a:p>
          <a:p>
            <a:pPr indent="0" lvl="0" marL="0" marR="0" rtl="0" algn="l">
              <a:lnSpc>
                <a:spcPct val="100000"/>
              </a:lnSpc>
              <a:spcBef>
                <a:spcPts val="0"/>
              </a:spcBef>
              <a:spcAft>
                <a:spcPts val="0"/>
              </a:spcAft>
              <a:buNone/>
            </a:pPr>
            <a:r>
              <a:t/>
            </a:r>
            <a:endParaRPr b="0" i="0" sz="2000" u="none">
              <a:solidFill>
                <a:srgbClr val="000000"/>
              </a:solidFill>
              <a:latin typeface="Arial"/>
              <a:ea typeface="Arial"/>
              <a:cs typeface="Arial"/>
              <a:sym typeface="Arial"/>
            </a:endParaRPr>
          </a:p>
        </p:txBody>
      </p:sp>
      <p:pic>
        <p:nvPicPr>
          <p:cNvPr id="168" name="Google Shape;168;p12"/>
          <p:cNvPicPr preferRelativeResize="0"/>
          <p:nvPr/>
        </p:nvPicPr>
        <p:blipFill>
          <a:blip r:embed="rId3">
            <a:alphaModFix/>
          </a:blip>
          <a:stretch>
            <a:fillRect/>
          </a:stretch>
        </p:blipFill>
        <p:spPr>
          <a:xfrm>
            <a:off x="1143927" y="1371602"/>
            <a:ext cx="6510051" cy="465641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237cb3c119e_0_184"/>
          <p:cNvSpPr txBox="1"/>
          <p:nvPr/>
        </p:nvSpPr>
        <p:spPr>
          <a:xfrm>
            <a:off x="694125" y="458125"/>
            <a:ext cx="5802900" cy="11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700">
                <a:latin typeface="Open Sans"/>
                <a:ea typeface="Open Sans"/>
                <a:cs typeface="Open Sans"/>
                <a:sym typeface="Open Sans"/>
              </a:rPr>
              <a:t>JDK, JRE, JVM </a:t>
            </a:r>
            <a:r>
              <a:rPr b="1" lang="en-US" sz="2000">
                <a:latin typeface="Open Sans"/>
                <a:ea typeface="Open Sans"/>
                <a:cs typeface="Open Sans"/>
                <a:sym typeface="Open Sans"/>
              </a:rPr>
              <a:t>…. </a:t>
            </a:r>
            <a:r>
              <a:rPr b="1" lang="en-US" sz="2000" u="sng">
                <a:solidFill>
                  <a:schemeClr val="hlink"/>
                </a:solidFill>
                <a:latin typeface="Open Sans"/>
                <a:ea typeface="Open Sans"/>
                <a:cs typeface="Open Sans"/>
                <a:sym typeface="Open Sans"/>
                <a:hlinkClick r:id="rId3"/>
              </a:rPr>
              <a:t>refer</a:t>
            </a:r>
            <a:endParaRPr b="1" sz="2000">
              <a:latin typeface="Open Sans"/>
              <a:ea typeface="Open Sans"/>
              <a:cs typeface="Open Sans"/>
              <a:sym typeface="Open Sans"/>
            </a:endParaRPr>
          </a:p>
        </p:txBody>
      </p:sp>
      <p:pic>
        <p:nvPicPr>
          <p:cNvPr id="176" name="Google Shape;176;g237cb3c119e_0_184"/>
          <p:cNvPicPr preferRelativeResize="0"/>
          <p:nvPr/>
        </p:nvPicPr>
        <p:blipFill>
          <a:blip r:embed="rId4">
            <a:alphaModFix/>
          </a:blip>
          <a:stretch>
            <a:fillRect/>
          </a:stretch>
        </p:blipFill>
        <p:spPr>
          <a:xfrm>
            <a:off x="1485125" y="1790425"/>
            <a:ext cx="6247475" cy="4275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4"/>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182" name="Google Shape;182;p14"/>
          <p:cNvSpPr txBox="1"/>
          <p:nvPr/>
        </p:nvSpPr>
        <p:spPr>
          <a:xfrm>
            <a:off x="762000" y="0"/>
            <a:ext cx="7772400" cy="1428900"/>
          </a:xfrm>
          <a:prstGeom prst="rect">
            <a:avLst/>
          </a:prstGeom>
          <a:noFill/>
          <a:ln>
            <a:noFill/>
          </a:ln>
        </p:spPr>
        <p:txBody>
          <a:bodyPr anchorCtr="0" anchor="ctr" bIns="46075" lIns="92150" spcFirstLastPara="1" rIns="92150" wrap="square" tIns="46075">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a:solidFill>
                  <a:srgbClr val="000000"/>
                </a:solidFill>
              </a:rPr>
              <a:t>JDK Editions</a:t>
            </a:r>
            <a:endParaRPr b="1"/>
          </a:p>
        </p:txBody>
      </p:sp>
      <p:sp>
        <p:nvSpPr>
          <p:cNvPr id="183" name="Google Shape;183;p14"/>
          <p:cNvSpPr txBox="1"/>
          <p:nvPr/>
        </p:nvSpPr>
        <p:spPr>
          <a:xfrm>
            <a:off x="915625" y="1428900"/>
            <a:ext cx="8686800" cy="4876800"/>
          </a:xfrm>
          <a:prstGeom prst="rect">
            <a:avLst/>
          </a:prstGeom>
          <a:noFill/>
          <a:ln>
            <a:noFill/>
          </a:ln>
        </p:spPr>
        <p:txBody>
          <a:bodyPr anchorCtr="0" anchor="t" bIns="46075" lIns="92150" spcFirstLastPara="1" rIns="92150" wrap="square" tIns="46075">
            <a:noAutofit/>
          </a:bodyPr>
          <a:lstStyle/>
          <a:p>
            <a:pPr indent="-323850" lvl="0" marL="431800" marR="0" rtl="0" algn="l">
              <a:lnSpc>
                <a:spcPct val="90000"/>
              </a:lnSpc>
              <a:spcBef>
                <a:spcPts val="0"/>
              </a:spcBef>
              <a:spcAft>
                <a:spcPts val="0"/>
              </a:spcAft>
              <a:buClr>
                <a:srgbClr val="91D93F"/>
              </a:buClr>
              <a:buSzPts val="1350"/>
              <a:buFont typeface="Noto Sans Symbols"/>
              <a:buChar char="●"/>
            </a:pPr>
            <a:r>
              <a:rPr b="0" i="0" lang="en-US" sz="3000" u="none">
                <a:solidFill>
                  <a:srgbClr val="000000"/>
                </a:solidFill>
                <a:latin typeface="Palatino"/>
                <a:ea typeface="Palatino"/>
                <a:cs typeface="Palatino"/>
                <a:sym typeface="Palatino"/>
              </a:rPr>
              <a:t>Java Standard Edition (J2SE)</a:t>
            </a:r>
            <a:endParaRPr/>
          </a:p>
          <a:p>
            <a:pPr indent="-285750" lvl="1" marL="742950" marR="0" rtl="0" algn="l">
              <a:lnSpc>
                <a:spcPct val="90000"/>
              </a:lnSpc>
              <a:spcBef>
                <a:spcPts val="600"/>
              </a:spcBef>
              <a:spcAft>
                <a:spcPts val="0"/>
              </a:spcAft>
              <a:buClr>
                <a:srgbClr val="FFFFFF"/>
              </a:buClr>
              <a:buSzPts val="2500"/>
              <a:buFont typeface="Palatino"/>
              <a:buChar char="–"/>
            </a:pPr>
            <a:r>
              <a:rPr b="0" i="0" lang="en-US" sz="2500" u="none" cap="none" strike="noStrike">
                <a:solidFill>
                  <a:srgbClr val="000000"/>
                </a:solidFill>
                <a:latin typeface="Palatino"/>
                <a:ea typeface="Palatino"/>
                <a:cs typeface="Palatino"/>
                <a:sym typeface="Palatino"/>
              </a:rPr>
              <a:t>J2SE can be used to develop client-side standalone applications or applets.</a:t>
            </a:r>
            <a:endParaRPr/>
          </a:p>
          <a:p>
            <a:pPr indent="-323850" lvl="0" marL="431800" marR="0" rtl="0" algn="l">
              <a:lnSpc>
                <a:spcPct val="90000"/>
              </a:lnSpc>
              <a:spcBef>
                <a:spcPts val="700"/>
              </a:spcBef>
              <a:spcAft>
                <a:spcPts val="0"/>
              </a:spcAft>
              <a:buClr>
                <a:srgbClr val="91D93F"/>
              </a:buClr>
              <a:buSzPts val="1350"/>
              <a:buFont typeface="Noto Sans Symbols"/>
              <a:buChar char="●"/>
            </a:pPr>
            <a:r>
              <a:rPr b="0" i="0" lang="en-US" sz="3000" u="none">
                <a:solidFill>
                  <a:srgbClr val="000000"/>
                </a:solidFill>
                <a:latin typeface="Palatino"/>
                <a:ea typeface="Palatino"/>
                <a:cs typeface="Palatino"/>
                <a:sym typeface="Palatino"/>
              </a:rPr>
              <a:t>Java Enterprise Edition (J2EE)</a:t>
            </a:r>
            <a:endParaRPr/>
          </a:p>
          <a:p>
            <a:pPr indent="-285750" lvl="1" marL="742950" marR="0" rtl="0" algn="l">
              <a:lnSpc>
                <a:spcPct val="90000"/>
              </a:lnSpc>
              <a:spcBef>
                <a:spcPts val="600"/>
              </a:spcBef>
              <a:spcAft>
                <a:spcPts val="0"/>
              </a:spcAft>
              <a:buClr>
                <a:srgbClr val="FFFFFF"/>
              </a:buClr>
              <a:buSzPts val="2500"/>
              <a:buFont typeface="Palatino"/>
              <a:buChar char="–"/>
            </a:pPr>
            <a:r>
              <a:rPr b="0" i="0" lang="en-US" sz="2500" u="none" cap="none" strike="noStrike">
                <a:solidFill>
                  <a:srgbClr val="000000"/>
                </a:solidFill>
                <a:latin typeface="Palatino"/>
                <a:ea typeface="Palatino"/>
                <a:cs typeface="Palatino"/>
                <a:sym typeface="Palatino"/>
              </a:rPr>
              <a:t>J2EE can be used to develop server-side applications such as Java servlets and Java ServerPages. </a:t>
            </a:r>
            <a:endParaRPr/>
          </a:p>
          <a:p>
            <a:pPr indent="-323850" lvl="0" marL="431800" marR="0" rtl="0" algn="l">
              <a:lnSpc>
                <a:spcPct val="90000"/>
              </a:lnSpc>
              <a:spcBef>
                <a:spcPts val="700"/>
              </a:spcBef>
              <a:spcAft>
                <a:spcPts val="0"/>
              </a:spcAft>
              <a:buClr>
                <a:srgbClr val="91D93F"/>
              </a:buClr>
              <a:buSzPts val="1350"/>
              <a:buFont typeface="Noto Sans Symbols"/>
              <a:buChar char="●"/>
            </a:pPr>
            <a:r>
              <a:rPr b="0" i="0" lang="en-US" sz="3000" u="none">
                <a:solidFill>
                  <a:srgbClr val="000000"/>
                </a:solidFill>
                <a:latin typeface="Palatino"/>
                <a:ea typeface="Palatino"/>
                <a:cs typeface="Palatino"/>
                <a:sym typeface="Palatino"/>
              </a:rPr>
              <a:t>Java Micro Edition (J2ME). </a:t>
            </a:r>
            <a:endParaRPr/>
          </a:p>
          <a:p>
            <a:pPr indent="-285750" lvl="1" marL="742950" marR="0" rtl="0" algn="l">
              <a:lnSpc>
                <a:spcPct val="90000"/>
              </a:lnSpc>
              <a:spcBef>
                <a:spcPts val="600"/>
              </a:spcBef>
              <a:spcAft>
                <a:spcPts val="0"/>
              </a:spcAft>
              <a:buClr>
                <a:srgbClr val="FFFFFF"/>
              </a:buClr>
              <a:buSzPts val="2500"/>
              <a:buFont typeface="Palatino"/>
              <a:buChar char="–"/>
            </a:pPr>
            <a:r>
              <a:rPr b="0" i="0" lang="en-US" sz="2500" u="none" cap="none" strike="noStrike">
                <a:solidFill>
                  <a:srgbClr val="000000"/>
                </a:solidFill>
                <a:latin typeface="Palatino"/>
                <a:ea typeface="Palatino"/>
                <a:cs typeface="Palatino"/>
                <a:sym typeface="Palatino"/>
              </a:rPr>
              <a:t>J2ME can be used to develop applications for mobile devices such as cell phones. </a:t>
            </a:r>
            <a:endParaRPr/>
          </a:p>
          <a:p>
            <a:pPr indent="-323850" lvl="0" marL="431800" marR="0" rtl="0" algn="l">
              <a:lnSpc>
                <a:spcPct val="90000"/>
              </a:lnSpc>
              <a:spcBef>
                <a:spcPts val="700"/>
              </a:spcBef>
              <a:spcAft>
                <a:spcPts val="0"/>
              </a:spcAft>
              <a:buClr>
                <a:srgbClr val="FFFFFF"/>
              </a:buClr>
              <a:buSzPts val="3000"/>
              <a:buFont typeface="Times New Roman"/>
              <a:buNone/>
            </a:pPr>
            <a:r>
              <a:t/>
            </a:r>
            <a:endParaRPr b="0" i="0" sz="3000" u="none">
              <a:solidFill>
                <a:srgbClr val="000000"/>
              </a:solidFill>
              <a:latin typeface="Palatino"/>
              <a:ea typeface="Palatino"/>
              <a:cs typeface="Palatino"/>
              <a:sym typeface="Palatino"/>
            </a:endParaRPr>
          </a:p>
          <a:p>
            <a:pPr indent="-323850" lvl="0" marL="431800" marR="0" rtl="0" algn="l">
              <a:lnSpc>
                <a:spcPct val="90000"/>
              </a:lnSpc>
              <a:spcBef>
                <a:spcPts val="700"/>
              </a:spcBef>
              <a:spcAft>
                <a:spcPts val="0"/>
              </a:spcAft>
              <a:buClr>
                <a:srgbClr val="000000"/>
              </a:buClr>
              <a:buSzPts val="3000"/>
              <a:buFont typeface="Palatino"/>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6"/>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189" name="Google Shape;189;p16"/>
          <p:cNvSpPr txBox="1"/>
          <p:nvPr/>
        </p:nvSpPr>
        <p:spPr>
          <a:xfrm>
            <a:off x="585275" y="83500"/>
            <a:ext cx="7772400" cy="1428900"/>
          </a:xfrm>
          <a:prstGeom prst="rect">
            <a:avLst/>
          </a:prstGeom>
          <a:noFill/>
          <a:ln>
            <a:noFill/>
          </a:ln>
        </p:spPr>
        <p:txBody>
          <a:bodyPr anchorCtr="0" anchor="ctr" bIns="46075" lIns="92150" spcFirstLastPara="1" rIns="92150" wrap="square" tIns="46075">
            <a:noAutofit/>
          </a:bodyPr>
          <a:lstStyle/>
          <a:p>
            <a:pPr indent="0" lvl="0" marL="0" marR="0" rtl="0" algn="l">
              <a:lnSpc>
                <a:spcPct val="100000"/>
              </a:lnSpc>
              <a:spcBef>
                <a:spcPts val="0"/>
              </a:spcBef>
              <a:spcAft>
                <a:spcPts val="0"/>
              </a:spcAft>
              <a:buClr>
                <a:srgbClr val="000000"/>
              </a:buClr>
              <a:buSzPts val="4000"/>
              <a:buFont typeface="Arial"/>
              <a:buNone/>
            </a:pPr>
            <a:r>
              <a:rPr b="1" i="0" lang="en-US" sz="3100" u="none">
                <a:solidFill>
                  <a:srgbClr val="000000"/>
                </a:solidFill>
              </a:rPr>
              <a:t>Java Programming</a:t>
            </a:r>
            <a:endParaRPr b="1" sz="500"/>
          </a:p>
        </p:txBody>
      </p:sp>
      <p:sp>
        <p:nvSpPr>
          <p:cNvPr id="190" name="Google Shape;190;p16"/>
          <p:cNvSpPr txBox="1"/>
          <p:nvPr/>
        </p:nvSpPr>
        <p:spPr>
          <a:xfrm>
            <a:off x="843875" y="1455900"/>
            <a:ext cx="7772400" cy="4114800"/>
          </a:xfrm>
          <a:prstGeom prst="rect">
            <a:avLst/>
          </a:prstGeom>
          <a:noFill/>
          <a:ln>
            <a:noFill/>
          </a:ln>
        </p:spPr>
        <p:txBody>
          <a:bodyPr anchorCtr="0" anchor="t" bIns="46075" lIns="92150" spcFirstLastPara="1" rIns="92150" wrap="square" tIns="46075">
            <a:noAutofit/>
          </a:bodyPr>
          <a:lstStyle/>
          <a:p>
            <a:pPr indent="-444500" lvl="0" marL="457200" marR="0" rtl="0" algn="l">
              <a:lnSpc>
                <a:spcPct val="150000"/>
              </a:lnSpc>
              <a:spcBef>
                <a:spcPts val="0"/>
              </a:spcBef>
              <a:spcAft>
                <a:spcPts val="0"/>
              </a:spcAft>
              <a:buClr>
                <a:srgbClr val="000000"/>
              </a:buClr>
              <a:buSzPts val="3400"/>
              <a:buFont typeface="Arial"/>
              <a:buAutoNum type="arabicPeriod"/>
            </a:pPr>
            <a:r>
              <a:rPr b="0" i="0" lang="en-US" sz="3400" u="none">
                <a:solidFill>
                  <a:srgbClr val="000000"/>
                </a:solidFill>
                <a:latin typeface="Arial"/>
                <a:ea typeface="Arial"/>
                <a:cs typeface="Arial"/>
                <a:sym typeface="Arial"/>
              </a:rPr>
              <a:t>A Simple Java Application</a:t>
            </a:r>
            <a:endParaRPr/>
          </a:p>
          <a:p>
            <a:pPr indent="-444500" lvl="0" marL="457200" marR="0" rtl="0" algn="l">
              <a:lnSpc>
                <a:spcPct val="150000"/>
              </a:lnSpc>
              <a:spcBef>
                <a:spcPts val="0"/>
              </a:spcBef>
              <a:spcAft>
                <a:spcPts val="0"/>
              </a:spcAft>
              <a:buClr>
                <a:srgbClr val="000000"/>
              </a:buClr>
              <a:buSzPts val="3400"/>
              <a:buFont typeface="Arial"/>
              <a:buAutoNum type="arabicPeriod"/>
            </a:pPr>
            <a:r>
              <a:rPr b="0" i="0" lang="en-US" sz="3400" u="none">
                <a:solidFill>
                  <a:srgbClr val="000000"/>
                </a:solidFill>
                <a:latin typeface="Arial"/>
                <a:ea typeface="Arial"/>
                <a:cs typeface="Arial"/>
                <a:sym typeface="Arial"/>
              </a:rPr>
              <a:t>Compiling Programs</a:t>
            </a:r>
            <a:endParaRPr/>
          </a:p>
          <a:p>
            <a:pPr indent="-444500" lvl="0" marL="457200" marR="0" rtl="0" algn="l">
              <a:lnSpc>
                <a:spcPct val="150000"/>
              </a:lnSpc>
              <a:spcBef>
                <a:spcPts val="0"/>
              </a:spcBef>
              <a:spcAft>
                <a:spcPts val="0"/>
              </a:spcAft>
              <a:buClr>
                <a:srgbClr val="000000"/>
              </a:buClr>
              <a:buSzPts val="3400"/>
              <a:buFont typeface="Arial"/>
              <a:buAutoNum type="arabicPeriod"/>
            </a:pPr>
            <a:r>
              <a:rPr b="0" i="0" lang="en-US" sz="3400" u="none">
                <a:solidFill>
                  <a:srgbClr val="000000"/>
                </a:solidFill>
                <a:latin typeface="Arial"/>
                <a:ea typeface="Arial"/>
                <a:cs typeface="Arial"/>
                <a:sym typeface="Arial"/>
              </a:rPr>
              <a:t>Executing Applications</a:t>
            </a:r>
            <a:endParaRPr b="0" i="0" sz="3400" u="none">
              <a:solidFill>
                <a:srgbClr val="000000"/>
              </a:solidFill>
              <a:latin typeface="Arial"/>
              <a:ea typeface="Arial"/>
              <a:cs typeface="Arial"/>
              <a:sym typeface="Arial"/>
            </a:endParaRPr>
          </a:p>
          <a:p>
            <a:pPr indent="-444500" lvl="0" marL="457200" marR="0" rtl="0" algn="l">
              <a:lnSpc>
                <a:spcPct val="150000"/>
              </a:lnSpc>
              <a:spcBef>
                <a:spcPts val="0"/>
              </a:spcBef>
              <a:spcAft>
                <a:spcPts val="0"/>
              </a:spcAft>
              <a:buSzPts val="3400"/>
              <a:buAutoNum type="arabicPeriod"/>
            </a:pPr>
            <a:r>
              <a:rPr lang="en-US" sz="3400"/>
              <a:t>Debugging</a:t>
            </a:r>
            <a:endParaRPr sz="3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5"/>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196" name="Google Shape;196;p15"/>
          <p:cNvSpPr txBox="1"/>
          <p:nvPr/>
        </p:nvSpPr>
        <p:spPr>
          <a:xfrm>
            <a:off x="685800" y="0"/>
            <a:ext cx="7772400" cy="1428750"/>
          </a:xfrm>
          <a:prstGeom prst="rect">
            <a:avLst/>
          </a:prstGeom>
          <a:noFill/>
          <a:ln>
            <a:noFill/>
          </a:ln>
        </p:spPr>
        <p:txBody>
          <a:bodyPr anchorCtr="0" anchor="ctr" bIns="46075" lIns="92150" spcFirstLastPara="1" rIns="92150" wrap="square" tIns="46075">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a:solidFill>
                  <a:srgbClr val="000000"/>
                </a:solidFill>
              </a:rPr>
              <a:t>Java IDE Tools</a:t>
            </a:r>
            <a:endParaRPr b="1"/>
          </a:p>
        </p:txBody>
      </p:sp>
      <p:sp>
        <p:nvSpPr>
          <p:cNvPr id="197" name="Google Shape;197;p15"/>
          <p:cNvSpPr txBox="1"/>
          <p:nvPr/>
        </p:nvSpPr>
        <p:spPr>
          <a:xfrm>
            <a:off x="685800" y="1371600"/>
            <a:ext cx="7772400" cy="4876800"/>
          </a:xfrm>
          <a:prstGeom prst="rect">
            <a:avLst/>
          </a:prstGeom>
          <a:noFill/>
          <a:ln>
            <a:noFill/>
          </a:ln>
        </p:spPr>
        <p:txBody>
          <a:bodyPr anchorCtr="0" anchor="t" bIns="46075" lIns="92150" spcFirstLastPara="1" rIns="92150" wrap="square" tIns="46075">
            <a:noAutofit/>
          </a:bodyPr>
          <a:lstStyle/>
          <a:p>
            <a:pPr indent="-419100" lvl="0" marL="457200" marR="0" rtl="0" algn="l">
              <a:lnSpc>
                <a:spcPct val="90000"/>
              </a:lnSpc>
              <a:spcBef>
                <a:spcPts val="1800"/>
              </a:spcBef>
              <a:spcAft>
                <a:spcPts val="0"/>
              </a:spcAft>
              <a:buSzPts val="3000"/>
              <a:buChar char="●"/>
            </a:pPr>
            <a:r>
              <a:rPr lang="en-US" sz="3000"/>
              <a:t>IntelliJ</a:t>
            </a:r>
            <a:endParaRPr sz="3000"/>
          </a:p>
          <a:p>
            <a:pPr indent="-419100" lvl="0" marL="457200" marR="0" rtl="0" algn="l">
              <a:lnSpc>
                <a:spcPct val="90000"/>
              </a:lnSpc>
              <a:spcBef>
                <a:spcPts val="0"/>
              </a:spcBef>
              <a:spcAft>
                <a:spcPts val="0"/>
              </a:spcAft>
              <a:buSzPts val="3000"/>
              <a:buChar char="●"/>
            </a:pPr>
            <a:r>
              <a:rPr lang="en-US" sz="3000"/>
              <a:t>Eclipse</a:t>
            </a:r>
            <a:endParaRPr sz="3000"/>
          </a:p>
          <a:p>
            <a:pPr indent="0" lvl="0" marL="0" marR="0" rtl="0" algn="l">
              <a:lnSpc>
                <a:spcPct val="90000"/>
              </a:lnSpc>
              <a:spcBef>
                <a:spcPts val="1800"/>
              </a:spcBef>
              <a:spcAft>
                <a:spcPts val="0"/>
              </a:spcAft>
              <a:buNone/>
            </a:pPr>
            <a:r>
              <a:t/>
            </a:r>
            <a:endParaRPr sz="3000"/>
          </a:p>
          <a:p>
            <a:pPr indent="0" lvl="0" marL="0" marR="0" rtl="0" algn="l">
              <a:lnSpc>
                <a:spcPct val="90000"/>
              </a:lnSpc>
              <a:spcBef>
                <a:spcPts val="1800"/>
              </a:spcBef>
              <a:spcAft>
                <a:spcPts val="0"/>
              </a:spcAft>
              <a:buNone/>
            </a:pPr>
            <a:r>
              <a:rPr lang="en-US" sz="3000"/>
              <a:t>Simplify compile, run and debug a program</a:t>
            </a:r>
            <a:endParaRPr sz="3000"/>
          </a:p>
          <a:p>
            <a:pPr indent="0" lvl="0" marL="0" rtl="0" algn="r">
              <a:lnSpc>
                <a:spcPct val="115000"/>
              </a:lnSpc>
              <a:spcBef>
                <a:spcPts val="0"/>
              </a:spcBef>
              <a:spcAft>
                <a:spcPts val="0"/>
              </a:spcAft>
              <a:buNone/>
            </a:pPr>
            <a:r>
              <a:rPr lang="en-US" sz="1000"/>
              <a:t>1</a:t>
            </a:r>
            <a:endParaRPr sz="1000"/>
          </a:p>
          <a:p>
            <a:pPr indent="0" lvl="0" marL="0" rtl="0" algn="l">
              <a:lnSpc>
                <a:spcPct val="115000"/>
              </a:lnSpc>
              <a:spcBef>
                <a:spcPts val="0"/>
              </a:spcBef>
              <a:spcAft>
                <a:spcPts val="0"/>
              </a:spcAft>
              <a:buNone/>
            </a:pPr>
            <a:r>
              <a:t/>
            </a:r>
            <a:endParaRPr sz="900">
              <a:solidFill>
                <a:srgbClr val="1F1F1F"/>
              </a:solidFill>
            </a:endParaRPr>
          </a:p>
          <a:p>
            <a:pPr indent="0" lvl="0" marL="0" rtl="0" algn="l">
              <a:lnSpc>
                <a:spcPct val="115000"/>
              </a:lnSpc>
              <a:spcBef>
                <a:spcPts val="0"/>
              </a:spcBef>
              <a:spcAft>
                <a:spcPts val="0"/>
              </a:spcAft>
              <a:buNone/>
            </a:pPr>
            <a:r>
              <a:rPr lang="en-US" sz="1100">
                <a:solidFill>
                  <a:srgbClr val="1F1F1F"/>
                </a:solidFill>
              </a:rPr>
              <a:t>Eclipse IDE for Enterprise Java and Web Developers</a:t>
            </a:r>
            <a:endParaRPr sz="1100">
              <a:solidFill>
                <a:srgbClr val="1F1F1F"/>
              </a:solidFill>
            </a:endParaRPr>
          </a:p>
          <a:p>
            <a:pPr indent="0" lvl="0" marL="0" rtl="0" algn="l">
              <a:lnSpc>
                <a:spcPct val="115000"/>
              </a:lnSpc>
              <a:spcBef>
                <a:spcPts val="0"/>
              </a:spcBef>
              <a:spcAft>
                <a:spcPts val="0"/>
              </a:spcAft>
              <a:buNone/>
            </a:pPr>
            <a:r>
              <a:rPr lang="en-US" sz="1200" u="sng">
                <a:solidFill>
                  <a:schemeClr val="hlink"/>
                </a:solidFill>
                <a:hlinkClick r:id="rId3"/>
              </a:rPr>
              <a:t>https://www.eclipse.org/downloads/packages/release/2023-06/r/eclipse-ide-enterprise-java-and-web-developers</a:t>
            </a:r>
            <a:endParaRPr sz="1200" u="sng">
              <a:solidFill>
                <a:schemeClr val="hlink"/>
              </a:solidFill>
            </a:endParaRPr>
          </a:p>
          <a:p>
            <a:pPr indent="0" lvl="0" marL="0" rtl="0" algn="l">
              <a:lnSpc>
                <a:spcPct val="115000"/>
              </a:lnSpc>
              <a:spcBef>
                <a:spcPts val="0"/>
              </a:spcBef>
              <a:spcAft>
                <a:spcPts val="0"/>
              </a:spcAft>
              <a:buNone/>
            </a:pPr>
            <a:r>
              <a:rPr lang="en-US" sz="1200"/>
              <a:t>File &gt;&gt; New project &gt;&gt; Project name : CoreJava</a:t>
            </a:r>
            <a:endParaRPr sz="1200"/>
          </a:p>
          <a:p>
            <a:pPr indent="0" lvl="0" marL="0" rtl="0" algn="r">
              <a:lnSpc>
                <a:spcPct val="115000"/>
              </a:lnSpc>
              <a:spcBef>
                <a:spcPts val="0"/>
              </a:spcBef>
              <a:spcAft>
                <a:spcPts val="0"/>
              </a:spcAft>
              <a:buNone/>
            </a:pPr>
            <a:r>
              <a:rPr lang="en-US" sz="1200"/>
              <a:t>2</a:t>
            </a:r>
            <a:endParaRPr sz="1200"/>
          </a:p>
          <a:p>
            <a:pPr indent="0" lvl="0" marL="0" rtl="0" algn="l">
              <a:lnSpc>
                <a:spcPct val="115000"/>
              </a:lnSpc>
              <a:spcBef>
                <a:spcPts val="0"/>
              </a:spcBef>
              <a:spcAft>
                <a:spcPts val="0"/>
              </a:spcAft>
              <a:buNone/>
            </a:pPr>
            <a:r>
              <a:rPr lang="en-US" sz="1200"/>
              <a:t>JDK 8 from oracle</a:t>
            </a:r>
            <a:endParaRPr sz="1200"/>
          </a:p>
          <a:p>
            <a:pPr indent="0" lvl="0" marL="0" rtl="0" algn="l">
              <a:lnSpc>
                <a:spcPct val="115000"/>
              </a:lnSpc>
              <a:spcBef>
                <a:spcPts val="0"/>
              </a:spcBef>
              <a:spcAft>
                <a:spcPts val="0"/>
              </a:spcAft>
              <a:buNone/>
            </a:pPr>
            <a:r>
              <a:rPr lang="en-US" sz="1200" u="sng">
                <a:solidFill>
                  <a:schemeClr val="hlink"/>
                </a:solidFill>
                <a:hlinkClick r:id="rId4"/>
              </a:rPr>
              <a:t>https://www.oracle.com/java/technologies/javase/javase8u211-later-archive-downloads.html</a:t>
            </a:r>
            <a:endParaRPr sz="1200" u="sng">
              <a:solidFill>
                <a:schemeClr val="hlink"/>
              </a:solidFill>
            </a:endParaRPr>
          </a:p>
          <a:p>
            <a:pPr indent="0" lvl="0" marL="0" rtl="0" algn="l">
              <a:lnSpc>
                <a:spcPct val="115000"/>
              </a:lnSpc>
              <a:spcBef>
                <a:spcPts val="0"/>
              </a:spcBef>
              <a:spcAft>
                <a:spcPts val="0"/>
              </a:spcAft>
              <a:buNone/>
            </a:pPr>
            <a:r>
              <a:rPr lang="en-US" sz="1200"/>
              <a:t>java --version</a:t>
            </a:r>
            <a:endParaRPr sz="1200"/>
          </a:p>
          <a:p>
            <a:pPr indent="0" lvl="0" marL="0" marR="0" rtl="0" algn="l">
              <a:lnSpc>
                <a:spcPct val="90000"/>
              </a:lnSpc>
              <a:spcBef>
                <a:spcPts val="1800"/>
              </a:spcBef>
              <a:spcAft>
                <a:spcPts val="0"/>
              </a:spcAft>
              <a:buNone/>
            </a:pPr>
            <a:r>
              <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237cb3c119e_0_169"/>
          <p:cNvSpPr txBox="1"/>
          <p:nvPr/>
        </p:nvSpPr>
        <p:spPr>
          <a:xfrm>
            <a:off x="402600" y="333175"/>
            <a:ext cx="5802900" cy="12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800"/>
              <a:t>Environment setup</a:t>
            </a:r>
            <a:endParaRPr sz="3800"/>
          </a:p>
        </p:txBody>
      </p:sp>
      <p:sp>
        <p:nvSpPr>
          <p:cNvPr id="205" name="Google Shape;205;g237cb3c119e_0_169"/>
          <p:cNvSpPr txBox="1"/>
          <p:nvPr/>
        </p:nvSpPr>
        <p:spPr>
          <a:xfrm>
            <a:off x="496200" y="1436400"/>
            <a:ext cx="7441200" cy="252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US" sz="2100"/>
              <a:t>Install </a:t>
            </a:r>
            <a:r>
              <a:rPr lang="en-US" sz="2100" u="sng">
                <a:solidFill>
                  <a:schemeClr val="hlink"/>
                </a:solidFill>
                <a:hlinkClick r:id="rId3"/>
              </a:rPr>
              <a:t>JDK</a:t>
            </a:r>
            <a:r>
              <a:rPr lang="en-US" sz="2100"/>
              <a:t> 1.8</a:t>
            </a:r>
            <a:endParaRPr sz="2100"/>
          </a:p>
          <a:p>
            <a:pPr indent="0" lvl="0" marL="0" rtl="0" algn="l">
              <a:spcBef>
                <a:spcPts val="0"/>
              </a:spcBef>
              <a:spcAft>
                <a:spcPts val="0"/>
              </a:spcAft>
              <a:buNone/>
            </a:pPr>
            <a:r>
              <a:rPr lang="en-US" sz="2100"/>
              <a:t>Install IDE - </a:t>
            </a:r>
            <a:r>
              <a:rPr lang="en-US" sz="2100" u="sng">
                <a:solidFill>
                  <a:schemeClr val="hlink"/>
                </a:solidFill>
                <a:hlinkClick r:id="rId4"/>
              </a:rPr>
              <a:t>Eclipse</a:t>
            </a:r>
            <a:r>
              <a:rPr lang="en-US" sz="2100"/>
              <a:t> or IntelliJ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US" sz="2100"/>
              <a:t>Setting up the classpath </a:t>
            </a:r>
            <a:r>
              <a:rPr lang="en-US" sz="2100" u="sng">
                <a:solidFill>
                  <a:schemeClr val="hlink"/>
                </a:solidFill>
                <a:hlinkClick r:id="rId5"/>
              </a:rPr>
              <a:t>refer</a:t>
            </a:r>
            <a:endParaRPr sz="2100"/>
          </a:p>
          <a:p>
            <a:pPr indent="0" lvl="0" marL="0" rtl="0" algn="l">
              <a:spcBef>
                <a:spcPts val="0"/>
              </a:spcBef>
              <a:spcAft>
                <a:spcPts val="0"/>
              </a:spcAft>
              <a:buNone/>
            </a:pPr>
            <a:r>
              <a:rPr lang="en-US" sz="2100"/>
              <a:t>Checking Java installation (java –version) </a:t>
            </a:r>
            <a:r>
              <a:rPr lang="en-US" sz="2100" u="sng">
                <a:solidFill>
                  <a:schemeClr val="hlink"/>
                </a:solidFill>
                <a:hlinkClick r:id="rId6"/>
              </a:rPr>
              <a:t>refer</a:t>
            </a:r>
            <a:endParaRPr sz="2100"/>
          </a:p>
        </p:txBody>
      </p:sp>
      <p:pic>
        <p:nvPicPr>
          <p:cNvPr id="206" name="Google Shape;206;g237cb3c119e_0_169"/>
          <p:cNvPicPr preferRelativeResize="0"/>
          <p:nvPr/>
        </p:nvPicPr>
        <p:blipFill>
          <a:blip r:embed="rId7">
            <a:alphaModFix/>
          </a:blip>
          <a:stretch>
            <a:fillRect/>
          </a:stretch>
        </p:blipFill>
        <p:spPr>
          <a:xfrm>
            <a:off x="4800575" y="3640575"/>
            <a:ext cx="3213153" cy="3095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7"/>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212" name="Google Shape;212;p17"/>
          <p:cNvSpPr txBox="1"/>
          <p:nvPr/>
        </p:nvSpPr>
        <p:spPr>
          <a:xfrm>
            <a:off x="685800" y="0"/>
            <a:ext cx="7772400" cy="1428750"/>
          </a:xfrm>
          <a:prstGeom prst="rect">
            <a:avLst/>
          </a:prstGeom>
          <a:noFill/>
          <a:ln>
            <a:noFill/>
          </a:ln>
        </p:spPr>
        <p:txBody>
          <a:bodyPr anchorCtr="0" anchor="ctr" bIns="46075" lIns="92150" spcFirstLastPara="1" rIns="92150" wrap="square" tIns="4607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a:solidFill>
                  <a:srgbClr val="000000"/>
                </a:solidFill>
                <a:latin typeface="Arial"/>
                <a:ea typeface="Arial"/>
                <a:cs typeface="Arial"/>
                <a:sym typeface="Arial"/>
              </a:rPr>
              <a:t>A Simple Application</a:t>
            </a:r>
            <a:endParaRPr/>
          </a:p>
        </p:txBody>
      </p:sp>
      <p:sp>
        <p:nvSpPr>
          <p:cNvPr id="213" name="Google Shape;213;p17"/>
          <p:cNvSpPr txBox="1"/>
          <p:nvPr/>
        </p:nvSpPr>
        <p:spPr>
          <a:xfrm>
            <a:off x="457200" y="1295400"/>
            <a:ext cx="8305800" cy="4038600"/>
          </a:xfrm>
          <a:prstGeom prst="rect">
            <a:avLst/>
          </a:prstGeom>
          <a:noFill/>
          <a:ln>
            <a:noFill/>
          </a:ln>
        </p:spPr>
        <p:txBody>
          <a:bodyPr anchorCtr="0" anchor="t" bIns="46075" lIns="92150" spcFirstLastPara="1" rIns="92150" wrap="square" tIns="46075">
            <a:noAutofit/>
          </a:bodyPr>
          <a:lstStyle/>
          <a:p>
            <a:pPr indent="0" lvl="0" marL="25400" rtl="0" algn="l">
              <a:lnSpc>
                <a:spcPct val="115000"/>
              </a:lnSpc>
              <a:spcBef>
                <a:spcPts val="0"/>
              </a:spcBef>
              <a:spcAft>
                <a:spcPts val="0"/>
              </a:spcAft>
              <a:buClr>
                <a:schemeClr val="dk1"/>
              </a:buClr>
              <a:buSzPts val="1100"/>
              <a:buFont typeface="Arial"/>
              <a:buNone/>
            </a:pPr>
            <a:r>
              <a:rPr b="1" lang="en-US" sz="2200">
                <a:solidFill>
                  <a:srgbClr val="7F0055"/>
                </a:solidFill>
                <a:highlight>
                  <a:srgbClr val="FFFFFF"/>
                </a:highlight>
              </a:rPr>
              <a:t>package com.basic;</a:t>
            </a:r>
            <a:endParaRPr b="1" sz="2200">
              <a:solidFill>
                <a:srgbClr val="7F0055"/>
              </a:solidFill>
              <a:highlight>
                <a:srgbClr val="FFFFFF"/>
              </a:highlight>
            </a:endParaRPr>
          </a:p>
          <a:p>
            <a:pPr indent="0" lvl="0" marL="25400" rtl="0" algn="l">
              <a:lnSpc>
                <a:spcPct val="115000"/>
              </a:lnSpc>
              <a:spcBef>
                <a:spcPts val="0"/>
              </a:spcBef>
              <a:spcAft>
                <a:spcPts val="0"/>
              </a:spcAft>
              <a:buClr>
                <a:schemeClr val="dk1"/>
              </a:buClr>
              <a:buSzPts val="1100"/>
              <a:buFont typeface="Arial"/>
              <a:buNone/>
            </a:pPr>
            <a:r>
              <a:rPr b="1" lang="en-US" sz="2200">
                <a:solidFill>
                  <a:srgbClr val="7F0055"/>
                </a:solidFill>
                <a:highlight>
                  <a:srgbClr val="FFFFFF"/>
                </a:highlight>
              </a:rPr>
              <a:t>public</a:t>
            </a:r>
            <a:r>
              <a:rPr lang="en-US" sz="2200">
                <a:solidFill>
                  <a:schemeClr val="dk1"/>
                </a:solidFill>
                <a:highlight>
                  <a:srgbClr val="FFFFFF"/>
                </a:highlight>
              </a:rPr>
              <a:t> </a:t>
            </a:r>
            <a:r>
              <a:rPr b="1" lang="en-US" sz="2200">
                <a:solidFill>
                  <a:srgbClr val="7F0055"/>
                </a:solidFill>
                <a:highlight>
                  <a:srgbClr val="FFFFFF"/>
                </a:highlight>
              </a:rPr>
              <a:t>class</a:t>
            </a:r>
            <a:r>
              <a:rPr lang="en-US" sz="2200">
                <a:solidFill>
                  <a:schemeClr val="dk1"/>
                </a:solidFill>
                <a:highlight>
                  <a:srgbClr val="FFFFFF"/>
                </a:highlight>
              </a:rPr>
              <a:t> MyFirstProgram {</a:t>
            </a:r>
            <a:endParaRPr sz="2200">
              <a:solidFill>
                <a:schemeClr val="dk1"/>
              </a:solidFill>
              <a:highlight>
                <a:srgbClr val="FFFFFF"/>
              </a:highlight>
            </a:endParaRPr>
          </a:p>
          <a:p>
            <a:pPr indent="0" lvl="0" marL="25400" rtl="0" algn="l">
              <a:lnSpc>
                <a:spcPct val="115000"/>
              </a:lnSpc>
              <a:spcBef>
                <a:spcPts val="0"/>
              </a:spcBef>
              <a:spcAft>
                <a:spcPts val="0"/>
              </a:spcAft>
              <a:buClr>
                <a:schemeClr val="dk1"/>
              </a:buClr>
              <a:buSzPts val="1100"/>
              <a:buFont typeface="Arial"/>
              <a:buNone/>
            </a:pPr>
            <a:r>
              <a:rPr lang="en-US" sz="2200">
                <a:solidFill>
                  <a:schemeClr val="dk1"/>
                </a:solidFill>
                <a:highlight>
                  <a:srgbClr val="FFFFFF"/>
                </a:highlight>
              </a:rPr>
              <a:t>	</a:t>
            </a:r>
            <a:endParaRPr sz="2200">
              <a:solidFill>
                <a:schemeClr val="dk1"/>
              </a:solidFill>
              <a:highlight>
                <a:srgbClr val="FFFFFF"/>
              </a:highlight>
            </a:endParaRPr>
          </a:p>
          <a:p>
            <a:pPr indent="0" lvl="0" marL="25400" rtl="0" algn="l">
              <a:lnSpc>
                <a:spcPct val="115000"/>
              </a:lnSpc>
              <a:spcBef>
                <a:spcPts val="0"/>
              </a:spcBef>
              <a:spcAft>
                <a:spcPts val="0"/>
              </a:spcAft>
              <a:buClr>
                <a:schemeClr val="dk1"/>
              </a:buClr>
              <a:buSzPts val="1100"/>
              <a:buFont typeface="Arial"/>
              <a:buNone/>
            </a:pPr>
            <a:r>
              <a:rPr lang="en-US" sz="2200">
                <a:solidFill>
                  <a:schemeClr val="dk1"/>
                </a:solidFill>
                <a:highlight>
                  <a:srgbClr val="FFFFFF"/>
                </a:highlight>
              </a:rPr>
              <a:t>	</a:t>
            </a:r>
            <a:r>
              <a:rPr b="1" lang="en-US" sz="2200">
                <a:solidFill>
                  <a:srgbClr val="7F0055"/>
                </a:solidFill>
                <a:highlight>
                  <a:srgbClr val="FFFFFF"/>
                </a:highlight>
              </a:rPr>
              <a:t>public</a:t>
            </a:r>
            <a:r>
              <a:rPr lang="en-US" sz="2200">
                <a:solidFill>
                  <a:schemeClr val="dk1"/>
                </a:solidFill>
                <a:highlight>
                  <a:srgbClr val="FFFFFF"/>
                </a:highlight>
              </a:rPr>
              <a:t> </a:t>
            </a:r>
            <a:r>
              <a:rPr b="1" lang="en-US" sz="2200">
                <a:solidFill>
                  <a:srgbClr val="7F0055"/>
                </a:solidFill>
                <a:highlight>
                  <a:srgbClr val="FFFFFF"/>
                </a:highlight>
              </a:rPr>
              <a:t>static</a:t>
            </a:r>
            <a:r>
              <a:rPr lang="en-US" sz="2200">
                <a:solidFill>
                  <a:schemeClr val="dk1"/>
                </a:solidFill>
                <a:highlight>
                  <a:srgbClr val="FFFFFF"/>
                </a:highlight>
              </a:rPr>
              <a:t> </a:t>
            </a:r>
            <a:r>
              <a:rPr b="1" lang="en-US" sz="2200">
                <a:solidFill>
                  <a:srgbClr val="7F0055"/>
                </a:solidFill>
                <a:highlight>
                  <a:srgbClr val="FFFFFF"/>
                </a:highlight>
              </a:rPr>
              <a:t>void</a:t>
            </a:r>
            <a:r>
              <a:rPr lang="en-US" sz="2200">
                <a:solidFill>
                  <a:schemeClr val="dk1"/>
                </a:solidFill>
                <a:highlight>
                  <a:srgbClr val="FFFFFF"/>
                </a:highlight>
              </a:rPr>
              <a:t> main(String[] </a:t>
            </a:r>
            <a:r>
              <a:rPr lang="en-US" sz="2200">
                <a:solidFill>
                  <a:srgbClr val="6A3E3E"/>
                </a:solidFill>
                <a:highlight>
                  <a:srgbClr val="FFFFFF"/>
                </a:highlight>
              </a:rPr>
              <a:t>args</a:t>
            </a:r>
            <a:r>
              <a:rPr lang="en-US" sz="2200">
                <a:solidFill>
                  <a:schemeClr val="dk1"/>
                </a:solidFill>
                <a:highlight>
                  <a:srgbClr val="FFFFFF"/>
                </a:highlight>
              </a:rPr>
              <a:t>) {</a:t>
            </a:r>
            <a:endParaRPr sz="2200">
              <a:solidFill>
                <a:schemeClr val="dk1"/>
              </a:solidFill>
              <a:highlight>
                <a:srgbClr val="FFFFFF"/>
              </a:highlight>
            </a:endParaRPr>
          </a:p>
          <a:p>
            <a:pPr indent="0" lvl="0" marL="25400" rtl="0" algn="l">
              <a:lnSpc>
                <a:spcPct val="115000"/>
              </a:lnSpc>
              <a:spcBef>
                <a:spcPts val="0"/>
              </a:spcBef>
              <a:spcAft>
                <a:spcPts val="0"/>
              </a:spcAft>
              <a:buClr>
                <a:schemeClr val="dk1"/>
              </a:buClr>
              <a:buSzPts val="1100"/>
              <a:buFont typeface="Arial"/>
              <a:buNone/>
            </a:pPr>
            <a:r>
              <a:rPr lang="en-US" sz="2200">
                <a:solidFill>
                  <a:schemeClr val="dk1"/>
                </a:solidFill>
                <a:highlight>
                  <a:srgbClr val="FFFFFF"/>
                </a:highlight>
              </a:rPr>
              <a:t>		System.</a:t>
            </a:r>
            <a:r>
              <a:rPr b="1" i="1" lang="en-US" sz="2200">
                <a:solidFill>
                  <a:srgbClr val="0000C0"/>
                </a:solidFill>
                <a:highlight>
                  <a:srgbClr val="FFFFFF"/>
                </a:highlight>
              </a:rPr>
              <a:t>out</a:t>
            </a:r>
            <a:r>
              <a:rPr lang="en-US" sz="2200">
                <a:solidFill>
                  <a:schemeClr val="dk1"/>
                </a:solidFill>
                <a:highlight>
                  <a:srgbClr val="FFFFFF"/>
                </a:highlight>
              </a:rPr>
              <a:t>.println(</a:t>
            </a:r>
            <a:r>
              <a:rPr lang="en-US" sz="2200">
                <a:solidFill>
                  <a:srgbClr val="2A00FF"/>
                </a:solidFill>
                <a:highlight>
                  <a:srgbClr val="FFFFFF"/>
                </a:highlight>
              </a:rPr>
              <a:t>"Hello World"</a:t>
            </a:r>
            <a:r>
              <a:rPr lang="en-US" sz="2200">
                <a:solidFill>
                  <a:schemeClr val="dk1"/>
                </a:solidFill>
                <a:highlight>
                  <a:srgbClr val="FFFFFF"/>
                </a:highlight>
              </a:rPr>
              <a:t>);</a:t>
            </a:r>
            <a:endParaRPr sz="2200">
              <a:solidFill>
                <a:schemeClr val="dk1"/>
              </a:solidFill>
              <a:highlight>
                <a:srgbClr val="FFFFFF"/>
              </a:highlight>
            </a:endParaRPr>
          </a:p>
          <a:p>
            <a:pPr indent="0" lvl="0" marL="25400" rtl="0" algn="l">
              <a:lnSpc>
                <a:spcPct val="115000"/>
              </a:lnSpc>
              <a:spcBef>
                <a:spcPts val="0"/>
              </a:spcBef>
              <a:spcAft>
                <a:spcPts val="0"/>
              </a:spcAft>
              <a:buClr>
                <a:schemeClr val="dk1"/>
              </a:buClr>
              <a:buSzPts val="1100"/>
              <a:buFont typeface="Arial"/>
              <a:buNone/>
            </a:pPr>
            <a:r>
              <a:rPr lang="en-US" sz="2200">
                <a:solidFill>
                  <a:schemeClr val="dk1"/>
                </a:solidFill>
                <a:highlight>
                  <a:srgbClr val="FFFFFF"/>
                </a:highlight>
              </a:rPr>
              <a:t>	}</a:t>
            </a:r>
            <a:endParaRPr sz="2200">
              <a:solidFill>
                <a:schemeClr val="dk1"/>
              </a:solidFill>
              <a:highlight>
                <a:srgbClr val="FFFFFF"/>
              </a:highlight>
            </a:endParaRPr>
          </a:p>
          <a:p>
            <a:pPr indent="0" lvl="0" marL="25400" rtl="0" algn="l">
              <a:lnSpc>
                <a:spcPct val="115000"/>
              </a:lnSpc>
              <a:spcBef>
                <a:spcPts val="0"/>
              </a:spcBef>
              <a:spcAft>
                <a:spcPts val="0"/>
              </a:spcAft>
              <a:buClr>
                <a:schemeClr val="dk1"/>
              </a:buClr>
              <a:buSzPts val="1100"/>
              <a:buFont typeface="Arial"/>
              <a:buNone/>
            </a:pPr>
            <a:r>
              <a:rPr lang="en-US" sz="2200">
                <a:solidFill>
                  <a:schemeClr val="dk1"/>
                </a:solidFill>
                <a:highlight>
                  <a:srgbClr val="FFFFFF"/>
                </a:highlight>
              </a:rPr>
              <a:t>}</a:t>
            </a:r>
            <a:endParaRPr sz="2200">
              <a:solidFill>
                <a:schemeClr val="dk1"/>
              </a:solidFill>
              <a:highlight>
                <a:srgbClr val="FFFFFF"/>
              </a:highlight>
            </a:endParaRPr>
          </a:p>
          <a:p>
            <a:pPr indent="-342900" lvl="0" marL="342900" marR="0" rtl="0" algn="l">
              <a:lnSpc>
                <a:spcPct val="90000"/>
              </a:lnSpc>
              <a:spcBef>
                <a:spcPts val="0"/>
              </a:spcBef>
              <a:spcAft>
                <a:spcPts val="0"/>
              </a:spcAft>
              <a:buClr>
                <a:srgbClr val="000000"/>
              </a:buClr>
              <a:buSzPts val="2400"/>
              <a:buFont typeface="Courier New"/>
              <a:buNone/>
            </a:pPr>
            <a:r>
              <a:t/>
            </a:r>
            <a:endParaRPr sz="2400">
              <a:latin typeface="Courier New"/>
              <a:ea typeface="Courier New"/>
              <a:cs typeface="Courier New"/>
              <a:sym typeface="Courier New"/>
            </a:endParaRPr>
          </a:p>
        </p:txBody>
      </p:sp>
      <p:sp>
        <p:nvSpPr>
          <p:cNvPr id="214" name="Google Shape;214;p17"/>
          <p:cNvSpPr/>
          <p:nvPr/>
        </p:nvSpPr>
        <p:spPr>
          <a:xfrm>
            <a:off x="4495800" y="5105400"/>
            <a:ext cx="3276600" cy="533400"/>
          </a:xfrm>
          <a:custGeom>
            <a:rect b="b" l="l" r="r" t="t"/>
            <a:pathLst>
              <a:path extrusionOk="0" h="120000" w="120000">
                <a:moveTo>
                  <a:pt x="0" y="0"/>
                </a:moveTo>
                <a:lnTo>
                  <a:pt x="120000" y="0"/>
                </a:lnTo>
                <a:lnTo>
                  <a:pt x="120000" y="120000"/>
                </a:lnTo>
                <a:lnTo>
                  <a:pt x="0" y="120000"/>
                </a:lnTo>
                <a:close/>
              </a:path>
            </a:pathLst>
          </a:custGeom>
          <a:solidFill>
            <a:srgbClr val="38A1BA"/>
          </a:solidFill>
          <a:ln>
            <a:noFill/>
          </a:ln>
          <a:effectLst>
            <a:outerShdw blurRad="63500" dir="2700000" dist="17819">
              <a:srgbClr val="226170"/>
            </a:outerShdw>
          </a:effectLst>
        </p:spPr>
        <p:txBody>
          <a:bodyPr anchorCtr="0" anchor="ctr" bIns="46800" lIns="90000" spcFirstLastPara="1" rIns="90000" wrap="square" tIns="46800">
            <a:noAutofit/>
          </a:bodyPr>
          <a:lstStyle/>
          <a:p>
            <a:pPr indent="0" lvl="0" marL="0" marR="0" rtl="0" algn="ctr">
              <a:lnSpc>
                <a:spcPct val="100000"/>
              </a:lnSpc>
              <a:spcBef>
                <a:spcPts val="0"/>
              </a:spcBef>
              <a:spcAft>
                <a:spcPts val="0"/>
              </a:spcAft>
              <a:buClr>
                <a:srgbClr val="FFFFFF"/>
              </a:buClr>
              <a:buSzPts val="2400"/>
              <a:buFont typeface="Book Antiqua"/>
              <a:buNone/>
            </a:pPr>
            <a:r>
              <a:rPr b="0" i="0" lang="en-US" sz="2400" u="none">
                <a:solidFill>
                  <a:srgbClr val="FFFFFF"/>
                </a:solidFill>
                <a:latin typeface="Book Antiqua"/>
                <a:ea typeface="Book Antiqua"/>
                <a:cs typeface="Book Antiqua"/>
                <a:sym typeface="Book Antiqua"/>
              </a:rPr>
              <a:t>Run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3"/>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77" name="Google Shape;77;p3"/>
          <p:cNvSpPr txBox="1"/>
          <p:nvPr/>
        </p:nvSpPr>
        <p:spPr>
          <a:xfrm>
            <a:off x="685800" y="285750"/>
            <a:ext cx="7772400" cy="1143000"/>
          </a:xfrm>
          <a:prstGeom prst="rect">
            <a:avLst/>
          </a:prstGeom>
          <a:noFill/>
          <a:ln>
            <a:noFill/>
          </a:ln>
        </p:spPr>
        <p:txBody>
          <a:bodyPr anchorCtr="0" anchor="ctr" bIns="46075" lIns="92150" spcFirstLastPara="1" rIns="92150" wrap="square" tIns="46075">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a:solidFill>
                  <a:srgbClr val="000000"/>
                </a:solidFill>
              </a:rPr>
              <a:t>Objectives</a:t>
            </a:r>
            <a:endParaRPr b="1"/>
          </a:p>
        </p:txBody>
      </p:sp>
      <p:sp>
        <p:nvSpPr>
          <p:cNvPr id="78" name="Google Shape;78;p3"/>
          <p:cNvSpPr txBox="1"/>
          <p:nvPr/>
        </p:nvSpPr>
        <p:spPr>
          <a:xfrm>
            <a:off x="533400" y="1447800"/>
            <a:ext cx="8229600" cy="4572000"/>
          </a:xfrm>
          <a:prstGeom prst="rect">
            <a:avLst/>
          </a:prstGeom>
          <a:noFill/>
          <a:ln>
            <a:noFill/>
          </a:ln>
        </p:spPr>
        <p:txBody>
          <a:bodyPr anchorCtr="0" anchor="t" bIns="46075" lIns="92150" spcFirstLastPara="1" rIns="92150" wrap="square" tIns="46075">
            <a:noAutofit/>
          </a:bodyPr>
          <a:lstStyle/>
          <a:p>
            <a:pPr indent="-323850" lvl="1" marL="863600" marR="0" rtl="0" algn="l">
              <a:lnSpc>
                <a:spcPct val="100000"/>
              </a:lnSpc>
              <a:spcBef>
                <a:spcPts val="600"/>
              </a:spcBef>
              <a:spcAft>
                <a:spcPts val="0"/>
              </a:spcAft>
              <a:buClr>
                <a:srgbClr val="91D93F"/>
              </a:buClr>
              <a:buSzPts val="1800"/>
              <a:buFont typeface="Noto Sans Symbols"/>
              <a:buChar char="−"/>
            </a:pPr>
            <a:r>
              <a:rPr b="0" i="0" lang="en-US" sz="2400" u="none" cap="none" strike="noStrike">
                <a:solidFill>
                  <a:srgbClr val="000000"/>
                </a:solidFill>
                <a:latin typeface="Arial"/>
                <a:ea typeface="Arial"/>
                <a:cs typeface="Arial"/>
                <a:sym typeface="Arial"/>
              </a:rPr>
              <a:t>Create, compile, and run Java programs</a:t>
            </a:r>
            <a:endParaRPr/>
          </a:p>
          <a:p>
            <a:pPr indent="-323850" lvl="1" marL="863600" marR="0" rtl="0" algn="l">
              <a:lnSpc>
                <a:spcPct val="100000"/>
              </a:lnSpc>
              <a:spcBef>
                <a:spcPts val="600"/>
              </a:spcBef>
              <a:spcAft>
                <a:spcPts val="0"/>
              </a:spcAft>
              <a:buClr>
                <a:srgbClr val="91D93F"/>
              </a:buClr>
              <a:buSzPts val="1800"/>
              <a:buFont typeface="Noto Sans Symbols"/>
              <a:buChar char="−"/>
            </a:pPr>
            <a:r>
              <a:rPr b="0" i="0" lang="en-US" sz="2400" u="none" cap="none" strike="noStrike">
                <a:solidFill>
                  <a:srgbClr val="000000"/>
                </a:solidFill>
                <a:latin typeface="Arial"/>
                <a:ea typeface="Arial"/>
                <a:cs typeface="Arial"/>
                <a:sym typeface="Arial"/>
              </a:rPr>
              <a:t>Primitive data types</a:t>
            </a:r>
            <a:endParaRPr/>
          </a:p>
          <a:p>
            <a:pPr indent="-323850" lvl="1" marL="863600" marR="0" rtl="0" algn="l">
              <a:lnSpc>
                <a:spcPct val="100000"/>
              </a:lnSpc>
              <a:spcBef>
                <a:spcPts val="600"/>
              </a:spcBef>
              <a:spcAft>
                <a:spcPts val="0"/>
              </a:spcAft>
              <a:buClr>
                <a:srgbClr val="91D93F"/>
              </a:buClr>
              <a:buSzPts val="1800"/>
              <a:buFont typeface="Noto Sans Symbols"/>
              <a:buChar char="−"/>
            </a:pPr>
            <a:r>
              <a:rPr b="0" i="0" lang="en-US" sz="2400" u="none" cap="none" strike="noStrike">
                <a:solidFill>
                  <a:srgbClr val="000000"/>
                </a:solidFill>
                <a:latin typeface="Arial"/>
                <a:ea typeface="Arial"/>
                <a:cs typeface="Arial"/>
                <a:sym typeface="Arial"/>
              </a:rPr>
              <a:t>Java control flow</a:t>
            </a:r>
            <a:endParaRPr/>
          </a:p>
          <a:p>
            <a:pPr indent="-323850" lvl="1" marL="863600" marR="0" rtl="0" algn="l">
              <a:lnSpc>
                <a:spcPct val="100000"/>
              </a:lnSpc>
              <a:spcBef>
                <a:spcPts val="600"/>
              </a:spcBef>
              <a:spcAft>
                <a:spcPts val="0"/>
              </a:spcAft>
              <a:buClr>
                <a:srgbClr val="91D93F"/>
              </a:buClr>
              <a:buSzPts val="1800"/>
              <a:buFont typeface="Noto Sans Symbols"/>
              <a:buChar char="−"/>
            </a:pPr>
            <a:r>
              <a:rPr b="0" i="0" lang="en-US" sz="2400" u="none" cap="none" strike="noStrike">
                <a:solidFill>
                  <a:srgbClr val="000000"/>
                </a:solidFill>
                <a:latin typeface="Arial"/>
                <a:ea typeface="Arial"/>
                <a:cs typeface="Arial"/>
                <a:sym typeface="Arial"/>
              </a:rPr>
              <a:t>Methods</a:t>
            </a:r>
            <a:endParaRPr/>
          </a:p>
          <a:p>
            <a:pPr indent="-323850" lvl="1" marL="863600" marR="0" rtl="0" algn="l">
              <a:lnSpc>
                <a:spcPct val="100000"/>
              </a:lnSpc>
              <a:spcBef>
                <a:spcPts val="500"/>
              </a:spcBef>
              <a:spcAft>
                <a:spcPts val="0"/>
              </a:spcAft>
              <a:buClr>
                <a:srgbClr val="91D93F"/>
              </a:buClr>
              <a:buSzPts val="1800"/>
              <a:buFont typeface="Noto Sans Symbols"/>
              <a:buChar char="−"/>
            </a:pPr>
            <a:r>
              <a:rPr b="0" i="0" lang="en-US" sz="2400" u="none" cap="none" strike="noStrike">
                <a:solidFill>
                  <a:srgbClr val="000000"/>
                </a:solidFill>
                <a:latin typeface="Arial"/>
                <a:ea typeface="Arial"/>
                <a:cs typeface="Arial"/>
                <a:sym typeface="Arial"/>
              </a:rPr>
              <a:t>Arrays  </a:t>
            </a:r>
            <a:endParaRPr sz="2000"/>
          </a:p>
          <a:p>
            <a:pPr indent="-323850" lvl="1" marL="863600" marR="0" rtl="0" algn="l">
              <a:lnSpc>
                <a:spcPct val="100000"/>
              </a:lnSpc>
              <a:spcBef>
                <a:spcPts val="500"/>
              </a:spcBef>
              <a:spcAft>
                <a:spcPts val="0"/>
              </a:spcAft>
              <a:buClr>
                <a:srgbClr val="91D93F"/>
              </a:buClr>
              <a:buSzPts val="1800"/>
              <a:buFont typeface="Noto Sans Symbols"/>
              <a:buChar char="−"/>
            </a:pPr>
            <a:r>
              <a:rPr b="0" i="0" lang="en-US" sz="2400" u="none" cap="none" strike="noStrike">
                <a:solidFill>
                  <a:srgbClr val="000000"/>
                </a:solidFill>
                <a:latin typeface="Arial"/>
                <a:ea typeface="Arial"/>
                <a:cs typeface="Arial"/>
                <a:sym typeface="Arial"/>
              </a:rPr>
              <a:t>Object-oriented programming</a:t>
            </a:r>
            <a:endParaRPr/>
          </a:p>
          <a:p>
            <a:pPr indent="-323850" lvl="1" marL="863600" marR="0" rtl="0" algn="l">
              <a:lnSpc>
                <a:spcPct val="100000"/>
              </a:lnSpc>
              <a:spcBef>
                <a:spcPts val="600"/>
              </a:spcBef>
              <a:spcAft>
                <a:spcPts val="0"/>
              </a:spcAft>
              <a:buClr>
                <a:srgbClr val="91D93F"/>
              </a:buClr>
              <a:buSzPts val="1800"/>
              <a:buFont typeface="Noto Sans Symbols"/>
              <a:buChar char="−"/>
            </a:pPr>
            <a:r>
              <a:rPr b="0" i="0" lang="en-US" sz="2400" u="none" cap="none" strike="noStrike">
                <a:solidFill>
                  <a:srgbClr val="000000"/>
                </a:solidFill>
                <a:latin typeface="Arial"/>
                <a:ea typeface="Arial"/>
                <a:cs typeface="Arial"/>
                <a:sym typeface="Arial"/>
              </a:rPr>
              <a:t>Core Java classes ( exception, multithreading, I/O, networking, Java Collections Framework)</a:t>
            </a:r>
            <a:endParaRPr/>
          </a:p>
        </p:txBody>
      </p:sp>
      <p:pic>
        <p:nvPicPr>
          <p:cNvPr id="79" name="Google Shape;79;p3"/>
          <p:cNvPicPr preferRelativeResize="0"/>
          <p:nvPr/>
        </p:nvPicPr>
        <p:blipFill>
          <a:blip r:embed="rId3">
            <a:alphaModFix/>
          </a:blip>
          <a:stretch>
            <a:fillRect/>
          </a:stretch>
        </p:blipFill>
        <p:spPr>
          <a:xfrm>
            <a:off x="7072400" y="285750"/>
            <a:ext cx="1905000" cy="344870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pic>
        <p:nvPicPr>
          <p:cNvPr id="221" name="Google Shape;221;g237cb3c119e_0_162"/>
          <p:cNvPicPr preferRelativeResize="0"/>
          <p:nvPr/>
        </p:nvPicPr>
        <p:blipFill>
          <a:blip r:embed="rId3">
            <a:alphaModFix/>
          </a:blip>
          <a:stretch>
            <a:fillRect/>
          </a:stretch>
        </p:blipFill>
        <p:spPr>
          <a:xfrm>
            <a:off x="485900" y="1762800"/>
            <a:ext cx="7441375" cy="3526275"/>
          </a:xfrm>
          <a:prstGeom prst="rect">
            <a:avLst/>
          </a:prstGeom>
          <a:noFill/>
          <a:ln>
            <a:noFill/>
          </a:ln>
        </p:spPr>
      </p:pic>
      <p:sp>
        <p:nvSpPr>
          <p:cNvPr id="222" name="Google Shape;222;g237cb3c119e_0_162"/>
          <p:cNvSpPr txBox="1"/>
          <p:nvPr/>
        </p:nvSpPr>
        <p:spPr>
          <a:xfrm>
            <a:off x="485900" y="472000"/>
            <a:ext cx="5483700" cy="74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latin typeface="Open Sans"/>
                <a:ea typeface="Open Sans"/>
                <a:cs typeface="Open Sans"/>
                <a:sym typeface="Open Sans"/>
              </a:rPr>
              <a:t>Basic terms in Java</a:t>
            </a:r>
            <a:endParaRPr b="1" sz="19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226" name="Shape 226"/>
        <p:cNvGrpSpPr/>
        <p:nvPr/>
      </p:nvGrpSpPr>
      <p:grpSpPr>
        <a:xfrm>
          <a:off x="0" y="0"/>
          <a:ext cx="0" cy="0"/>
          <a:chOff x="0" y="0"/>
          <a:chExt cx="0" cy="0"/>
        </a:xfrm>
      </p:grpSpPr>
      <p:sp>
        <p:nvSpPr>
          <p:cNvPr id="227" name="Google Shape;227;p18"/>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228" name="Google Shape;228;p18"/>
          <p:cNvSpPr txBox="1"/>
          <p:nvPr/>
        </p:nvSpPr>
        <p:spPr>
          <a:xfrm>
            <a:off x="-228600" y="152400"/>
            <a:ext cx="9601200" cy="762000"/>
          </a:xfrm>
          <a:prstGeom prst="rect">
            <a:avLst/>
          </a:prstGeom>
          <a:noFill/>
          <a:ln>
            <a:noFill/>
          </a:ln>
        </p:spPr>
        <p:txBody>
          <a:bodyPr anchorCtr="0" anchor="ctr" bIns="46075" lIns="92150" spcFirstLastPara="1" rIns="92150" wrap="square" tIns="46075">
            <a:noAutofit/>
          </a:bodyPr>
          <a:lstStyle/>
          <a:p>
            <a:pPr indent="0" lvl="0" marL="0" marR="0" rtl="0" algn="l">
              <a:lnSpc>
                <a:spcPct val="100000"/>
              </a:lnSpc>
              <a:spcBef>
                <a:spcPts val="0"/>
              </a:spcBef>
              <a:spcAft>
                <a:spcPts val="0"/>
              </a:spcAft>
              <a:buClr>
                <a:srgbClr val="000000"/>
              </a:buClr>
              <a:buSzPts val="2800"/>
              <a:buFont typeface="Arial"/>
              <a:buNone/>
            </a:pPr>
            <a:r>
              <a:rPr lang="en-US" sz="2800"/>
              <a:t>   </a:t>
            </a:r>
            <a:r>
              <a:rPr b="0" i="0" lang="en-US" sz="2800" u="none">
                <a:solidFill>
                  <a:srgbClr val="000000"/>
                </a:solidFill>
                <a:latin typeface="Arial"/>
                <a:ea typeface="Arial"/>
                <a:cs typeface="Arial"/>
                <a:sym typeface="Arial"/>
              </a:rPr>
              <a:t>Creating and Compiling Programs</a:t>
            </a:r>
            <a:endParaRPr/>
          </a:p>
        </p:txBody>
      </p:sp>
      <p:sp>
        <p:nvSpPr>
          <p:cNvPr id="229" name="Google Shape;229;p18"/>
          <p:cNvSpPr txBox="1"/>
          <p:nvPr/>
        </p:nvSpPr>
        <p:spPr>
          <a:xfrm>
            <a:off x="685800" y="1371600"/>
            <a:ext cx="7772400" cy="4114800"/>
          </a:xfrm>
          <a:prstGeom prst="rect">
            <a:avLst/>
          </a:prstGeom>
          <a:noFill/>
          <a:ln>
            <a:noFill/>
          </a:ln>
        </p:spPr>
        <p:txBody>
          <a:bodyPr anchorCtr="0" anchor="t" bIns="46075" lIns="92150" spcFirstLastPara="1" rIns="92150" wrap="square" tIns="46075">
            <a:noAutofit/>
          </a:bodyPr>
          <a:lstStyle/>
          <a:p>
            <a:pPr indent="-323850" lvl="0" marL="431800" marR="0" rtl="0" algn="l">
              <a:lnSpc>
                <a:spcPct val="100000"/>
              </a:lnSpc>
              <a:spcBef>
                <a:spcPts val="0"/>
              </a:spcBef>
              <a:spcAft>
                <a:spcPts val="0"/>
              </a:spcAft>
              <a:buClr>
                <a:srgbClr val="91D93F"/>
              </a:buClr>
              <a:buSzPts val="1080"/>
              <a:buFont typeface="Noto Sans Symbols"/>
              <a:buChar char="●"/>
            </a:pPr>
            <a:r>
              <a:rPr b="0" i="0" lang="en-US" sz="2400" u="none">
                <a:solidFill>
                  <a:srgbClr val="000000"/>
                </a:solidFill>
                <a:latin typeface="Arial"/>
                <a:ea typeface="Arial"/>
                <a:cs typeface="Arial"/>
                <a:sym typeface="Arial"/>
              </a:rPr>
              <a:t>On command line</a:t>
            </a:r>
            <a:endParaRPr/>
          </a:p>
          <a:p>
            <a:pPr indent="0" lvl="0" marL="914400" marR="0" rtl="0" algn="l">
              <a:lnSpc>
                <a:spcPct val="100000"/>
              </a:lnSpc>
              <a:spcBef>
                <a:spcPts val="600"/>
              </a:spcBef>
              <a:spcAft>
                <a:spcPts val="0"/>
              </a:spcAft>
              <a:buNone/>
            </a:pPr>
            <a:r>
              <a:rPr b="1" i="0" lang="en-US" sz="2400" u="none" cap="none" strike="noStrike">
                <a:solidFill>
                  <a:srgbClr val="3C78D8"/>
                </a:solidFill>
                <a:latin typeface="Courier New"/>
                <a:ea typeface="Courier New"/>
                <a:cs typeface="Courier New"/>
                <a:sym typeface="Courier New"/>
              </a:rPr>
              <a:t>javac </a:t>
            </a:r>
            <a:r>
              <a:rPr b="1" lang="en-US" sz="2400">
                <a:solidFill>
                  <a:srgbClr val="3C78D8"/>
                </a:solidFill>
                <a:latin typeface="Courier New"/>
                <a:ea typeface="Courier New"/>
                <a:cs typeface="Courier New"/>
                <a:sym typeface="Courier New"/>
              </a:rPr>
              <a:t>MyFirstProgram</a:t>
            </a:r>
            <a:r>
              <a:rPr b="1" i="0" lang="en-US" sz="2400" u="none" cap="none" strike="noStrike">
                <a:solidFill>
                  <a:srgbClr val="3C78D8"/>
                </a:solidFill>
                <a:latin typeface="Courier New"/>
                <a:ea typeface="Courier New"/>
                <a:cs typeface="Courier New"/>
                <a:sym typeface="Courier New"/>
              </a:rPr>
              <a:t>.java</a:t>
            </a:r>
            <a:endParaRPr b="1">
              <a:solidFill>
                <a:srgbClr val="3C78D8"/>
              </a:solidFill>
            </a:endParaRPr>
          </a:p>
        </p:txBody>
      </p:sp>
      <p:sp>
        <p:nvSpPr>
          <p:cNvPr id="230" name="Google Shape;230;p18"/>
          <p:cNvSpPr/>
          <p:nvPr/>
        </p:nvSpPr>
        <p:spPr>
          <a:xfrm>
            <a:off x="3200400" y="1981200"/>
            <a:ext cx="9144000" cy="1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FFFFFF"/>
              </a:solidFill>
              <a:latin typeface="Times New Roman"/>
              <a:ea typeface="Times New Roman"/>
              <a:cs typeface="Times New Roman"/>
              <a:sym typeface="Times New Roman"/>
            </a:endParaRPr>
          </a:p>
        </p:txBody>
      </p:sp>
      <p:sp>
        <p:nvSpPr>
          <p:cNvPr id="231" name="Google Shape;231;p18"/>
          <p:cNvSpPr/>
          <p:nvPr/>
        </p:nvSpPr>
        <p:spPr>
          <a:xfrm>
            <a:off x="3200400" y="1295400"/>
            <a:ext cx="9144000" cy="1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FFFFFF"/>
              </a:solidFill>
              <a:latin typeface="Times New Roman"/>
              <a:ea typeface="Times New Roman"/>
              <a:cs typeface="Times New Roman"/>
              <a:sym typeface="Times New Roman"/>
            </a:endParaRPr>
          </a:p>
        </p:txBody>
      </p:sp>
      <p:pic>
        <p:nvPicPr>
          <p:cNvPr id="232" name="Google Shape;232;p18"/>
          <p:cNvPicPr preferRelativeResize="0"/>
          <p:nvPr/>
        </p:nvPicPr>
        <p:blipFill>
          <a:blip r:embed="rId3">
            <a:alphaModFix/>
          </a:blip>
          <a:stretch>
            <a:fillRect/>
          </a:stretch>
        </p:blipFill>
        <p:spPr>
          <a:xfrm>
            <a:off x="755188" y="2279713"/>
            <a:ext cx="5984687" cy="2097713"/>
          </a:xfrm>
          <a:prstGeom prst="rect">
            <a:avLst/>
          </a:prstGeom>
          <a:noFill/>
          <a:ln>
            <a:noFill/>
          </a:ln>
        </p:spPr>
      </p:pic>
      <p:pic>
        <p:nvPicPr>
          <p:cNvPr id="233" name="Google Shape;233;p18"/>
          <p:cNvPicPr preferRelativeResize="0"/>
          <p:nvPr/>
        </p:nvPicPr>
        <p:blipFill>
          <a:blip r:embed="rId4">
            <a:alphaModFix/>
          </a:blip>
          <a:stretch>
            <a:fillRect/>
          </a:stretch>
        </p:blipFill>
        <p:spPr>
          <a:xfrm>
            <a:off x="2512750" y="4674375"/>
            <a:ext cx="3526175" cy="1947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37" name="Shape 237"/>
        <p:cNvGrpSpPr/>
        <p:nvPr/>
      </p:nvGrpSpPr>
      <p:grpSpPr>
        <a:xfrm>
          <a:off x="0" y="0"/>
          <a:ext cx="0" cy="0"/>
          <a:chOff x="0" y="0"/>
          <a:chExt cx="0" cy="0"/>
        </a:xfrm>
      </p:grpSpPr>
      <p:sp>
        <p:nvSpPr>
          <p:cNvPr id="238" name="Google Shape;238;p19"/>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239" name="Google Shape;239;p19"/>
          <p:cNvSpPr txBox="1"/>
          <p:nvPr/>
        </p:nvSpPr>
        <p:spPr>
          <a:xfrm>
            <a:off x="685800" y="0"/>
            <a:ext cx="7772400" cy="1428750"/>
          </a:xfrm>
          <a:prstGeom prst="rect">
            <a:avLst/>
          </a:prstGeom>
          <a:noFill/>
          <a:ln>
            <a:noFill/>
          </a:ln>
        </p:spPr>
        <p:txBody>
          <a:bodyPr anchorCtr="0" anchor="ctr" bIns="46075" lIns="92150" spcFirstLastPara="1" rIns="92150" wrap="square" tIns="4607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a:solidFill>
                  <a:srgbClr val="000000"/>
                </a:solidFill>
                <a:latin typeface="Arial"/>
                <a:ea typeface="Arial"/>
                <a:cs typeface="Arial"/>
                <a:sym typeface="Arial"/>
              </a:rPr>
              <a:t>Executing Applications</a:t>
            </a:r>
            <a:endParaRPr/>
          </a:p>
        </p:txBody>
      </p:sp>
      <p:sp>
        <p:nvSpPr>
          <p:cNvPr id="240" name="Google Shape;240;p19"/>
          <p:cNvSpPr txBox="1"/>
          <p:nvPr/>
        </p:nvSpPr>
        <p:spPr>
          <a:xfrm>
            <a:off x="685800" y="1371600"/>
            <a:ext cx="7772400" cy="4114800"/>
          </a:xfrm>
          <a:prstGeom prst="rect">
            <a:avLst/>
          </a:prstGeom>
          <a:noFill/>
          <a:ln>
            <a:noFill/>
          </a:ln>
        </p:spPr>
        <p:txBody>
          <a:bodyPr anchorCtr="0" anchor="t" bIns="46075" lIns="92150" spcFirstLastPara="1" rIns="92150" wrap="square" tIns="46075">
            <a:noAutofit/>
          </a:bodyPr>
          <a:lstStyle/>
          <a:p>
            <a:pPr indent="-323850" lvl="0" marL="431800" marR="0" rtl="0" algn="l">
              <a:lnSpc>
                <a:spcPct val="100000"/>
              </a:lnSpc>
              <a:spcBef>
                <a:spcPts val="0"/>
              </a:spcBef>
              <a:spcAft>
                <a:spcPts val="0"/>
              </a:spcAft>
              <a:buClr>
                <a:srgbClr val="91D93F"/>
              </a:buClr>
              <a:buSzPts val="1080"/>
              <a:buFont typeface="Noto Sans Symbols"/>
              <a:buChar char="●"/>
            </a:pPr>
            <a:r>
              <a:rPr b="0" i="0" lang="en-US" sz="2400" u="none">
                <a:solidFill>
                  <a:srgbClr val="000000"/>
                </a:solidFill>
                <a:latin typeface="Arial"/>
                <a:ea typeface="Arial"/>
                <a:cs typeface="Arial"/>
                <a:sym typeface="Arial"/>
              </a:rPr>
              <a:t>On command line</a:t>
            </a:r>
            <a:endParaRPr/>
          </a:p>
          <a:p>
            <a:pPr indent="0" lvl="0" marL="914400" marR="0" rtl="0" algn="l">
              <a:lnSpc>
                <a:spcPct val="100000"/>
              </a:lnSpc>
              <a:spcBef>
                <a:spcPts val="600"/>
              </a:spcBef>
              <a:spcAft>
                <a:spcPts val="0"/>
              </a:spcAft>
              <a:buNone/>
            </a:pPr>
            <a:r>
              <a:rPr b="1" i="0" lang="en-US" sz="2400" u="none" cap="none" strike="noStrike">
                <a:solidFill>
                  <a:srgbClr val="3D85C6"/>
                </a:solidFill>
                <a:latin typeface="Courier New"/>
                <a:ea typeface="Courier New"/>
                <a:cs typeface="Courier New"/>
                <a:sym typeface="Courier New"/>
              </a:rPr>
              <a:t>java classname</a:t>
            </a:r>
            <a:endParaRPr b="1">
              <a:solidFill>
                <a:srgbClr val="3D85C6"/>
              </a:solidFill>
            </a:endParaRPr>
          </a:p>
        </p:txBody>
      </p:sp>
      <p:graphicFrame>
        <p:nvGraphicFramePr>
          <p:cNvPr id="241" name="Google Shape;241;p19"/>
          <p:cNvGraphicFramePr/>
          <p:nvPr/>
        </p:nvGraphicFramePr>
        <p:xfrm>
          <a:off x="838200" y="2590800"/>
          <a:ext cx="7391400" cy="3695700"/>
        </p:xfrm>
        <a:graphic>
          <a:graphicData uri="http://schemas.openxmlformats.org/presentationml/2006/ole">
            <mc:AlternateContent>
              <mc:Choice Requires="v">
                <p:oleObj r:id="rId4" imgH="3695700" imgW="7391400" spid="_x0000_s1">
                  <p:embed/>
                </p:oleObj>
              </mc:Choice>
              <mc:Fallback>
                <p:oleObj r:id="rId5" imgH="3695700" imgW="7391400">
                  <p:embed/>
                  <p:pic>
                    <p:nvPicPr>
                      <p:cNvPr id="241" name="Google Shape;241;p19"/>
                      <p:cNvPicPr preferRelativeResize="0"/>
                      <p:nvPr/>
                    </p:nvPicPr>
                    <p:blipFill rotWithShape="1">
                      <a:blip r:embed="rId6">
                        <a:alphaModFix/>
                      </a:blip>
                      <a:srcRect b="0" l="0" r="0" t="0"/>
                      <a:stretch/>
                    </p:blipFill>
                    <p:spPr>
                      <a:xfrm>
                        <a:off x="838200" y="2590800"/>
                        <a:ext cx="7391400" cy="3695700"/>
                      </a:xfrm>
                      <a:prstGeom prst="rect">
                        <a:avLst/>
                      </a:prstGeom>
                      <a:noFill/>
                      <a:ln>
                        <a:noFill/>
                      </a:ln>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37cb3c119e_0_218"/>
          <p:cNvSpPr txBox="1"/>
          <p:nvPr/>
        </p:nvSpPr>
        <p:spPr>
          <a:xfrm>
            <a:off x="583075" y="291525"/>
            <a:ext cx="4817400" cy="9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Open Sans"/>
                <a:ea typeface="Open Sans"/>
                <a:cs typeface="Open Sans"/>
                <a:sym typeface="Open Sans"/>
              </a:rPr>
              <a:t>Debugging - catch those bugs</a:t>
            </a:r>
            <a:endParaRPr b="1" sz="2000">
              <a:latin typeface="Open Sans"/>
              <a:ea typeface="Open Sans"/>
              <a:cs typeface="Open Sans"/>
              <a:sym typeface="Open Sans"/>
            </a:endParaRPr>
          </a:p>
        </p:txBody>
      </p:sp>
      <p:pic>
        <p:nvPicPr>
          <p:cNvPr id="249" name="Google Shape;249;g237cb3c119e_0_218"/>
          <p:cNvPicPr preferRelativeResize="0"/>
          <p:nvPr/>
        </p:nvPicPr>
        <p:blipFill>
          <a:blip r:embed="rId3">
            <a:alphaModFix/>
          </a:blip>
          <a:stretch>
            <a:fillRect/>
          </a:stretch>
        </p:blipFill>
        <p:spPr>
          <a:xfrm>
            <a:off x="957575" y="1179750"/>
            <a:ext cx="6812734" cy="5262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FC5E8"/>
        </a:solidFill>
      </p:bgPr>
    </p:bg>
    <p:spTree>
      <p:nvGrpSpPr>
        <p:cNvPr id="253" name="Shape 253"/>
        <p:cNvGrpSpPr/>
        <p:nvPr/>
      </p:nvGrpSpPr>
      <p:grpSpPr>
        <a:xfrm>
          <a:off x="0" y="0"/>
          <a:ext cx="0" cy="0"/>
          <a:chOff x="0" y="0"/>
          <a:chExt cx="0" cy="0"/>
        </a:xfrm>
      </p:grpSpPr>
      <p:sp>
        <p:nvSpPr>
          <p:cNvPr id="254" name="Google Shape;254;p20"/>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255" name="Google Shape;255;p20"/>
          <p:cNvSpPr txBox="1"/>
          <p:nvPr/>
        </p:nvSpPr>
        <p:spPr>
          <a:xfrm>
            <a:off x="685800" y="0"/>
            <a:ext cx="7772400" cy="1428750"/>
          </a:xfrm>
          <a:prstGeom prst="rect">
            <a:avLst/>
          </a:prstGeom>
          <a:noFill/>
          <a:ln>
            <a:noFill/>
          </a:ln>
        </p:spPr>
        <p:txBody>
          <a:bodyPr anchorCtr="0" anchor="ctr" bIns="46075" lIns="92150" spcFirstLastPara="1" rIns="92150" wrap="square" tIns="46075">
            <a:noAutofit/>
          </a:bodyPr>
          <a:lstStyle/>
          <a:p>
            <a:pPr indent="0" lvl="0" marL="0" rtl="0" algn="l">
              <a:spcBef>
                <a:spcPts val="0"/>
              </a:spcBef>
              <a:spcAft>
                <a:spcPts val="0"/>
              </a:spcAft>
              <a:buClr>
                <a:schemeClr val="dk1"/>
              </a:buClr>
              <a:buSzPts val="3600"/>
              <a:buFont typeface="Arial"/>
              <a:buNone/>
            </a:pPr>
            <a:r>
              <a:rPr lang="en-US" sz="3600">
                <a:solidFill>
                  <a:schemeClr val="dk1"/>
                </a:solidFill>
              </a:rPr>
              <a:t>Compiling and Running a Program</a:t>
            </a:r>
            <a:endParaRPr sz="2800"/>
          </a:p>
        </p:txBody>
      </p:sp>
      <p:sp>
        <p:nvSpPr>
          <p:cNvPr id="256" name="Google Shape;256;p20"/>
          <p:cNvSpPr txBox="1"/>
          <p:nvPr/>
        </p:nvSpPr>
        <p:spPr>
          <a:xfrm>
            <a:off x="914400" y="1371600"/>
            <a:ext cx="7772400" cy="4114800"/>
          </a:xfrm>
          <a:prstGeom prst="rect">
            <a:avLst/>
          </a:prstGeom>
          <a:noFill/>
          <a:ln>
            <a:noFill/>
          </a:ln>
        </p:spPr>
        <p:txBody>
          <a:bodyPr anchorCtr="0" anchor="t" bIns="46075" lIns="92150" spcFirstLastPara="1" rIns="92150" wrap="square" tIns="46075">
            <a:noAutofit/>
          </a:bodyPr>
          <a:lstStyle/>
          <a:p>
            <a:pPr indent="-342900" lvl="0" marL="342900" marR="0" rtl="0" algn="l">
              <a:lnSpc>
                <a:spcPct val="100000"/>
              </a:lnSpc>
              <a:spcBef>
                <a:spcPts val="0"/>
              </a:spcBef>
              <a:spcAft>
                <a:spcPts val="0"/>
              </a:spcAft>
              <a:buClr>
                <a:srgbClr val="000000"/>
              </a:buClr>
              <a:buSzPts val="2800"/>
              <a:buFont typeface="Courier New"/>
              <a:buNone/>
            </a:pPr>
            <a:r>
              <a:rPr b="1" i="0" lang="en-US" sz="2800" u="none">
                <a:solidFill>
                  <a:srgbClr val="0B5394"/>
                </a:solidFill>
                <a:latin typeface="Courier New"/>
                <a:ea typeface="Courier New"/>
                <a:cs typeface="Courier New"/>
                <a:sym typeface="Courier New"/>
              </a:rPr>
              <a:t>javac </a:t>
            </a:r>
            <a:r>
              <a:rPr b="1" lang="en-US" sz="2800">
                <a:solidFill>
                  <a:srgbClr val="0B5394"/>
                </a:solidFill>
                <a:latin typeface="Courier New"/>
                <a:ea typeface="Courier New"/>
                <a:cs typeface="Courier New"/>
                <a:sym typeface="Courier New"/>
              </a:rPr>
              <a:t>MyFirstProgram</a:t>
            </a:r>
            <a:r>
              <a:rPr b="1" i="0" lang="en-US" sz="2800" u="none">
                <a:solidFill>
                  <a:srgbClr val="0B5394"/>
                </a:solidFill>
                <a:latin typeface="Courier New"/>
                <a:ea typeface="Courier New"/>
                <a:cs typeface="Courier New"/>
                <a:sym typeface="Courier New"/>
              </a:rPr>
              <a:t>.java</a:t>
            </a:r>
            <a:endParaRPr b="1">
              <a:solidFill>
                <a:srgbClr val="0B5394"/>
              </a:solidFill>
            </a:endParaRPr>
          </a:p>
          <a:p>
            <a:pPr indent="-342900" lvl="0" marL="342900" marR="0" rtl="0" algn="l">
              <a:lnSpc>
                <a:spcPct val="100000"/>
              </a:lnSpc>
              <a:spcBef>
                <a:spcPts val="700"/>
              </a:spcBef>
              <a:spcAft>
                <a:spcPts val="0"/>
              </a:spcAft>
              <a:buClr>
                <a:srgbClr val="FFFFFF"/>
              </a:buClr>
              <a:buSzPts val="2800"/>
              <a:buFont typeface="Times New Roman"/>
              <a:buNone/>
            </a:pPr>
            <a:r>
              <a:t/>
            </a:r>
            <a:endParaRPr b="0" i="0" sz="2800" u="none">
              <a:solidFill>
                <a:srgbClr val="000000"/>
              </a:solidFill>
              <a:latin typeface="Courier New"/>
              <a:ea typeface="Courier New"/>
              <a:cs typeface="Courier New"/>
              <a:sym typeface="Courier New"/>
            </a:endParaRPr>
          </a:p>
          <a:p>
            <a:pPr indent="-342900" lvl="0" marL="342900" marR="0" rtl="0" algn="l">
              <a:lnSpc>
                <a:spcPct val="100000"/>
              </a:lnSpc>
              <a:spcBef>
                <a:spcPts val="700"/>
              </a:spcBef>
              <a:spcAft>
                <a:spcPts val="0"/>
              </a:spcAft>
              <a:buClr>
                <a:srgbClr val="000000"/>
              </a:buClr>
              <a:buSzPts val="2800"/>
              <a:buFont typeface="Courier New"/>
              <a:buNone/>
            </a:pPr>
            <a:r>
              <a:rPr b="1" i="0" lang="en-US" sz="2800" u="none">
                <a:solidFill>
                  <a:srgbClr val="0B5394"/>
                </a:solidFill>
                <a:latin typeface="Courier New"/>
                <a:ea typeface="Courier New"/>
                <a:cs typeface="Courier New"/>
                <a:sym typeface="Courier New"/>
              </a:rPr>
              <a:t>java </a:t>
            </a:r>
            <a:r>
              <a:rPr b="1" lang="en-US" sz="2800">
                <a:solidFill>
                  <a:srgbClr val="0B5394"/>
                </a:solidFill>
                <a:latin typeface="Courier New"/>
                <a:ea typeface="Courier New"/>
                <a:cs typeface="Courier New"/>
                <a:sym typeface="Courier New"/>
              </a:rPr>
              <a:t>MyFirstProgram</a:t>
            </a:r>
            <a:endParaRPr b="1">
              <a:solidFill>
                <a:srgbClr val="0B5394"/>
              </a:solidFill>
            </a:endParaRPr>
          </a:p>
          <a:p>
            <a:pPr indent="-342900" lvl="0" marL="342900" marR="0" rtl="0" algn="l">
              <a:lnSpc>
                <a:spcPct val="100000"/>
              </a:lnSpc>
              <a:spcBef>
                <a:spcPts val="700"/>
              </a:spcBef>
              <a:spcAft>
                <a:spcPts val="0"/>
              </a:spcAft>
              <a:buClr>
                <a:srgbClr val="FFFFFF"/>
              </a:buClr>
              <a:buSzPts val="2800"/>
              <a:buFont typeface="Times New Roman"/>
              <a:buNone/>
            </a:pPr>
            <a:r>
              <a:t/>
            </a:r>
            <a:endParaRPr b="0" i="0" sz="2800" u="none">
              <a:solidFill>
                <a:srgbClr val="000000"/>
              </a:solidFill>
              <a:latin typeface="Courier New"/>
              <a:ea typeface="Courier New"/>
              <a:cs typeface="Courier New"/>
              <a:sym typeface="Courier New"/>
            </a:endParaRPr>
          </a:p>
          <a:p>
            <a:pPr indent="-342900" lvl="0" marL="342900" marR="0" rtl="0" algn="l">
              <a:lnSpc>
                <a:spcPct val="100000"/>
              </a:lnSpc>
              <a:spcBef>
                <a:spcPts val="700"/>
              </a:spcBef>
              <a:spcAft>
                <a:spcPts val="0"/>
              </a:spcAft>
              <a:buClr>
                <a:srgbClr val="000000"/>
              </a:buClr>
              <a:buSzPts val="2800"/>
              <a:buFont typeface="Courier New"/>
              <a:buNone/>
            </a:pPr>
            <a:r>
              <a:rPr b="0" i="0" lang="en-US" sz="2800" u="none">
                <a:solidFill>
                  <a:srgbClr val="000000"/>
                </a:solidFill>
                <a:latin typeface="Courier New"/>
                <a:ea typeface="Courier New"/>
                <a:cs typeface="Courier New"/>
                <a:sym typeface="Courier New"/>
              </a:rPr>
              <a:t>output:...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262" name="Google Shape;262;p22"/>
          <p:cNvSpPr txBox="1"/>
          <p:nvPr/>
        </p:nvSpPr>
        <p:spPr>
          <a:xfrm>
            <a:off x="685800" y="0"/>
            <a:ext cx="7772400" cy="1428750"/>
          </a:xfrm>
          <a:prstGeom prst="rect">
            <a:avLst/>
          </a:prstGeom>
          <a:noFill/>
          <a:ln>
            <a:noFill/>
          </a:ln>
        </p:spPr>
        <p:txBody>
          <a:bodyPr anchorCtr="0" anchor="ctr" bIns="46075" lIns="92150" spcFirstLastPara="1" rIns="92150" wrap="square" tIns="46075">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a:solidFill>
                  <a:srgbClr val="000000"/>
                </a:solidFill>
              </a:rPr>
              <a:t>Anatomy of a Java Program</a:t>
            </a:r>
            <a:endParaRPr b="1"/>
          </a:p>
        </p:txBody>
      </p:sp>
      <p:sp>
        <p:nvSpPr>
          <p:cNvPr id="263" name="Google Shape;263;p22"/>
          <p:cNvSpPr txBox="1"/>
          <p:nvPr/>
        </p:nvSpPr>
        <p:spPr>
          <a:xfrm>
            <a:off x="457200" y="1295400"/>
            <a:ext cx="8382000" cy="5029200"/>
          </a:xfrm>
          <a:prstGeom prst="rect">
            <a:avLst/>
          </a:prstGeom>
          <a:noFill/>
          <a:ln>
            <a:noFill/>
          </a:ln>
        </p:spPr>
        <p:txBody>
          <a:bodyPr anchorCtr="0" anchor="t" bIns="46075" lIns="92150" spcFirstLastPara="1" rIns="92150" wrap="square" tIns="46075">
            <a:noAutofit/>
          </a:bodyPr>
          <a:lstStyle/>
          <a:p>
            <a:pPr indent="-323850" lvl="0" marL="431800" marR="0" rtl="0" algn="l">
              <a:lnSpc>
                <a:spcPct val="90000"/>
              </a:lnSpc>
              <a:spcBef>
                <a:spcPts val="0"/>
              </a:spcBef>
              <a:spcAft>
                <a:spcPts val="0"/>
              </a:spcAft>
              <a:buClr>
                <a:schemeClr val="dk1"/>
              </a:buClr>
              <a:buSzPts val="1080"/>
              <a:buFont typeface="Noto Sans Symbols"/>
              <a:buChar char="●"/>
            </a:pPr>
            <a:r>
              <a:rPr b="0" i="0" lang="en-US" sz="2400" u="none">
                <a:solidFill>
                  <a:schemeClr val="dk1"/>
                </a:solidFill>
                <a:latin typeface="Arial"/>
                <a:ea typeface="Arial"/>
                <a:cs typeface="Arial"/>
                <a:sym typeface="Arial"/>
              </a:rPr>
              <a:t>Comments</a:t>
            </a:r>
            <a:endParaRPr>
              <a:solidFill>
                <a:schemeClr val="dk1"/>
              </a:solidFill>
            </a:endParaRPr>
          </a:p>
          <a:p>
            <a:pPr indent="-323850" lvl="0" marL="431800" marR="0" rtl="0" algn="l">
              <a:lnSpc>
                <a:spcPct val="90000"/>
              </a:lnSpc>
              <a:spcBef>
                <a:spcPts val="800"/>
              </a:spcBef>
              <a:spcAft>
                <a:spcPts val="0"/>
              </a:spcAft>
              <a:buClr>
                <a:schemeClr val="dk1"/>
              </a:buClr>
              <a:buSzPts val="1080"/>
              <a:buFont typeface="Noto Sans Symbols"/>
              <a:buChar char="●"/>
            </a:pPr>
            <a:r>
              <a:rPr b="0" i="0" lang="en-US" sz="2400" u="none">
                <a:solidFill>
                  <a:schemeClr val="dk1"/>
                </a:solidFill>
                <a:latin typeface="Arial"/>
                <a:ea typeface="Arial"/>
                <a:cs typeface="Arial"/>
                <a:sym typeface="Arial"/>
              </a:rPr>
              <a:t>Package</a:t>
            </a:r>
            <a:endParaRPr>
              <a:solidFill>
                <a:schemeClr val="dk1"/>
              </a:solidFill>
            </a:endParaRPr>
          </a:p>
          <a:p>
            <a:pPr indent="-323850" lvl="0" marL="431800" marR="0" rtl="0" algn="l">
              <a:lnSpc>
                <a:spcPct val="90000"/>
              </a:lnSpc>
              <a:spcBef>
                <a:spcPts val="800"/>
              </a:spcBef>
              <a:spcAft>
                <a:spcPts val="0"/>
              </a:spcAft>
              <a:buClr>
                <a:schemeClr val="dk1"/>
              </a:buClr>
              <a:buSzPts val="1080"/>
              <a:buFont typeface="Noto Sans Symbols"/>
              <a:buChar char="●"/>
            </a:pPr>
            <a:r>
              <a:rPr b="0" i="0" lang="en-US" sz="2400" u="none">
                <a:solidFill>
                  <a:schemeClr val="dk1"/>
                </a:solidFill>
                <a:latin typeface="Arial"/>
                <a:ea typeface="Arial"/>
                <a:cs typeface="Arial"/>
                <a:sym typeface="Arial"/>
              </a:rPr>
              <a:t>Reserved words</a:t>
            </a:r>
            <a:endParaRPr>
              <a:solidFill>
                <a:schemeClr val="dk1"/>
              </a:solidFill>
            </a:endParaRPr>
          </a:p>
          <a:p>
            <a:pPr indent="-323850" lvl="0" marL="431800" marR="0" rtl="0" algn="l">
              <a:lnSpc>
                <a:spcPct val="90000"/>
              </a:lnSpc>
              <a:spcBef>
                <a:spcPts val="800"/>
              </a:spcBef>
              <a:spcAft>
                <a:spcPts val="0"/>
              </a:spcAft>
              <a:buClr>
                <a:schemeClr val="dk1"/>
              </a:buClr>
              <a:buSzPts val="1080"/>
              <a:buFont typeface="Noto Sans Symbols"/>
              <a:buChar char="●"/>
            </a:pPr>
            <a:r>
              <a:rPr b="0" i="0" lang="en-US" sz="2400" u="none">
                <a:solidFill>
                  <a:schemeClr val="dk1"/>
                </a:solidFill>
                <a:latin typeface="Arial"/>
                <a:ea typeface="Arial"/>
                <a:cs typeface="Arial"/>
                <a:sym typeface="Arial"/>
              </a:rPr>
              <a:t>Modifiers</a:t>
            </a:r>
            <a:endParaRPr>
              <a:solidFill>
                <a:schemeClr val="dk1"/>
              </a:solidFill>
            </a:endParaRPr>
          </a:p>
          <a:p>
            <a:pPr indent="-323850" lvl="0" marL="431800" marR="0" rtl="0" algn="l">
              <a:lnSpc>
                <a:spcPct val="90000"/>
              </a:lnSpc>
              <a:spcBef>
                <a:spcPts val="800"/>
              </a:spcBef>
              <a:spcAft>
                <a:spcPts val="0"/>
              </a:spcAft>
              <a:buClr>
                <a:schemeClr val="dk1"/>
              </a:buClr>
              <a:buSzPts val="1080"/>
              <a:buFont typeface="Noto Sans Symbols"/>
              <a:buChar char="●"/>
            </a:pPr>
            <a:r>
              <a:rPr b="0" i="0" lang="en-US" sz="2400" u="none">
                <a:solidFill>
                  <a:schemeClr val="dk1"/>
                </a:solidFill>
                <a:latin typeface="Arial"/>
                <a:ea typeface="Arial"/>
                <a:cs typeface="Arial"/>
                <a:sym typeface="Arial"/>
              </a:rPr>
              <a:t>Statements</a:t>
            </a:r>
            <a:endParaRPr>
              <a:solidFill>
                <a:schemeClr val="dk1"/>
              </a:solidFill>
            </a:endParaRPr>
          </a:p>
          <a:p>
            <a:pPr indent="-323850" lvl="0" marL="431800" marR="0" rtl="0" algn="l">
              <a:lnSpc>
                <a:spcPct val="90000"/>
              </a:lnSpc>
              <a:spcBef>
                <a:spcPts val="800"/>
              </a:spcBef>
              <a:spcAft>
                <a:spcPts val="0"/>
              </a:spcAft>
              <a:buClr>
                <a:schemeClr val="dk1"/>
              </a:buClr>
              <a:buSzPts val="1080"/>
              <a:buFont typeface="Noto Sans Symbols"/>
              <a:buChar char="●"/>
            </a:pPr>
            <a:r>
              <a:rPr b="0" i="0" lang="en-US" sz="2400" u="none">
                <a:solidFill>
                  <a:schemeClr val="dk1"/>
                </a:solidFill>
                <a:latin typeface="Arial"/>
                <a:ea typeface="Arial"/>
                <a:cs typeface="Arial"/>
                <a:sym typeface="Arial"/>
              </a:rPr>
              <a:t>Blocks</a:t>
            </a:r>
            <a:endParaRPr>
              <a:solidFill>
                <a:schemeClr val="dk1"/>
              </a:solidFill>
            </a:endParaRPr>
          </a:p>
          <a:p>
            <a:pPr indent="-323850" lvl="0" marL="431800" marR="0" rtl="0" algn="l">
              <a:lnSpc>
                <a:spcPct val="90000"/>
              </a:lnSpc>
              <a:spcBef>
                <a:spcPts val="800"/>
              </a:spcBef>
              <a:spcAft>
                <a:spcPts val="0"/>
              </a:spcAft>
              <a:buClr>
                <a:schemeClr val="dk1"/>
              </a:buClr>
              <a:buSzPts val="1080"/>
              <a:buFont typeface="Noto Sans Symbols"/>
              <a:buChar char="●"/>
            </a:pPr>
            <a:r>
              <a:rPr b="0" i="0" lang="en-US" sz="2400" u="none">
                <a:solidFill>
                  <a:schemeClr val="dk1"/>
                </a:solidFill>
                <a:latin typeface="Arial"/>
                <a:ea typeface="Arial"/>
                <a:cs typeface="Arial"/>
                <a:sym typeface="Arial"/>
              </a:rPr>
              <a:t>Classes</a:t>
            </a:r>
            <a:endParaRPr>
              <a:solidFill>
                <a:schemeClr val="dk1"/>
              </a:solidFill>
            </a:endParaRPr>
          </a:p>
          <a:p>
            <a:pPr indent="-323850" lvl="0" marL="431800" marR="0" rtl="0" algn="l">
              <a:lnSpc>
                <a:spcPct val="90000"/>
              </a:lnSpc>
              <a:spcBef>
                <a:spcPts val="800"/>
              </a:spcBef>
              <a:spcAft>
                <a:spcPts val="0"/>
              </a:spcAft>
              <a:buClr>
                <a:schemeClr val="dk1"/>
              </a:buClr>
              <a:buSzPts val="1080"/>
              <a:buFont typeface="Noto Sans Symbols"/>
              <a:buChar char="●"/>
            </a:pPr>
            <a:r>
              <a:rPr b="0" i="0" lang="en-US" sz="2400" u="none">
                <a:solidFill>
                  <a:schemeClr val="dk1"/>
                </a:solidFill>
                <a:latin typeface="Arial"/>
                <a:ea typeface="Arial"/>
                <a:cs typeface="Arial"/>
                <a:sym typeface="Arial"/>
              </a:rPr>
              <a:t>Methods</a:t>
            </a:r>
            <a:endParaRPr>
              <a:solidFill>
                <a:schemeClr val="dk1"/>
              </a:solidFill>
            </a:endParaRPr>
          </a:p>
          <a:p>
            <a:pPr indent="-323850" lvl="0" marL="431800" marR="0" rtl="0" algn="l">
              <a:lnSpc>
                <a:spcPct val="90000"/>
              </a:lnSpc>
              <a:spcBef>
                <a:spcPts val="800"/>
              </a:spcBef>
              <a:spcAft>
                <a:spcPts val="0"/>
              </a:spcAft>
              <a:buClr>
                <a:schemeClr val="dk1"/>
              </a:buClr>
              <a:buSzPts val="1080"/>
              <a:buFont typeface="Noto Sans Symbols"/>
              <a:buChar char="●"/>
            </a:pPr>
            <a:r>
              <a:rPr b="0" i="0" lang="en-US" sz="2400" u="none">
                <a:solidFill>
                  <a:schemeClr val="dk1"/>
                </a:solidFill>
                <a:latin typeface="Arial"/>
                <a:ea typeface="Arial"/>
                <a:cs typeface="Arial"/>
                <a:sym typeface="Arial"/>
              </a:rPr>
              <a:t>The main method</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269" name="Google Shape;269;p23"/>
          <p:cNvSpPr txBox="1"/>
          <p:nvPr/>
        </p:nvSpPr>
        <p:spPr>
          <a:xfrm>
            <a:off x="685800" y="0"/>
            <a:ext cx="7772400" cy="1428750"/>
          </a:xfrm>
          <a:prstGeom prst="rect">
            <a:avLst/>
          </a:prstGeom>
          <a:noFill/>
          <a:ln>
            <a:noFill/>
          </a:ln>
        </p:spPr>
        <p:txBody>
          <a:bodyPr anchorCtr="0" anchor="ctr" bIns="46075" lIns="92150" spcFirstLastPara="1" rIns="92150" wrap="square" tIns="46075">
            <a:noAutofit/>
          </a:bodyPr>
          <a:lstStyle/>
          <a:p>
            <a:pPr indent="0" lvl="0" marL="0" marR="0" rtl="0" algn="l">
              <a:lnSpc>
                <a:spcPct val="100000"/>
              </a:lnSpc>
              <a:spcBef>
                <a:spcPts val="0"/>
              </a:spcBef>
              <a:spcAft>
                <a:spcPts val="0"/>
              </a:spcAft>
              <a:buClr>
                <a:srgbClr val="000000"/>
              </a:buClr>
              <a:buSzPts val="2800"/>
              <a:buFont typeface="Arial"/>
              <a:buNone/>
            </a:pPr>
            <a:r>
              <a:rPr b="1" i="0" lang="en-US" sz="3000" u="none">
                <a:solidFill>
                  <a:srgbClr val="000000"/>
                </a:solidFill>
              </a:rPr>
              <a:t>Comments</a:t>
            </a:r>
            <a:endParaRPr b="1" sz="1600"/>
          </a:p>
        </p:txBody>
      </p:sp>
      <p:sp>
        <p:nvSpPr>
          <p:cNvPr id="270" name="Google Shape;270;p23"/>
          <p:cNvSpPr txBox="1"/>
          <p:nvPr/>
        </p:nvSpPr>
        <p:spPr>
          <a:xfrm>
            <a:off x="152400" y="1524000"/>
            <a:ext cx="8991600" cy="4876800"/>
          </a:xfrm>
          <a:prstGeom prst="rect">
            <a:avLst/>
          </a:prstGeom>
          <a:noFill/>
          <a:ln>
            <a:noFill/>
          </a:ln>
        </p:spPr>
        <p:txBody>
          <a:bodyPr anchorCtr="0" anchor="t" bIns="46075" lIns="92150" spcFirstLastPara="1" rIns="92150" wrap="square" tIns="46075">
            <a:noAutofit/>
          </a:bodyPr>
          <a:lstStyle/>
          <a:p>
            <a:pPr indent="0" lvl="0" marL="0" marR="0" rtl="0" algn="l">
              <a:lnSpc>
                <a:spcPct val="100000"/>
              </a:lnSpc>
              <a:spcBef>
                <a:spcPts val="0"/>
              </a:spcBef>
              <a:spcAft>
                <a:spcPts val="0"/>
              </a:spcAft>
              <a:buClr>
                <a:srgbClr val="FFFF99"/>
              </a:buClr>
              <a:buSzPts val="4000"/>
              <a:buFont typeface="Courier New"/>
              <a:buNone/>
            </a:pPr>
            <a:r>
              <a:rPr b="0" i="0" lang="en-US" sz="2500" u="none">
                <a:solidFill>
                  <a:schemeClr val="dk1"/>
                </a:solidFill>
                <a:latin typeface="Courier New"/>
                <a:ea typeface="Courier New"/>
                <a:cs typeface="Courier New"/>
                <a:sym typeface="Courier New"/>
              </a:rPr>
              <a:t>In Java, comments are preceded by two slashes (</a:t>
            </a:r>
            <a:r>
              <a:rPr b="0" i="0" lang="en-US" sz="2500" u="sng">
                <a:solidFill>
                  <a:schemeClr val="dk1"/>
                </a:solidFill>
                <a:latin typeface="Courier New"/>
                <a:ea typeface="Courier New"/>
                <a:cs typeface="Courier New"/>
                <a:sym typeface="Courier New"/>
              </a:rPr>
              <a:t>//</a:t>
            </a:r>
            <a:r>
              <a:rPr b="0" i="0" lang="en-US" sz="2500" u="none">
                <a:solidFill>
                  <a:schemeClr val="dk1"/>
                </a:solidFill>
                <a:latin typeface="Courier New"/>
                <a:ea typeface="Courier New"/>
                <a:cs typeface="Courier New"/>
                <a:sym typeface="Courier New"/>
              </a:rPr>
              <a:t>) in a line, or </a:t>
            </a:r>
            <a:endParaRPr b="0" i="0" sz="25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FFFF99"/>
              </a:buClr>
              <a:buSzPts val="4000"/>
              <a:buFont typeface="Courier New"/>
              <a:buNone/>
            </a:pPr>
            <a:r>
              <a:rPr b="0" i="0" lang="en-US" sz="2500" u="none">
                <a:solidFill>
                  <a:schemeClr val="dk1"/>
                </a:solidFill>
                <a:latin typeface="Courier New"/>
                <a:ea typeface="Courier New"/>
                <a:cs typeface="Courier New"/>
                <a:sym typeface="Courier New"/>
              </a:rPr>
              <a:t>enclosed between </a:t>
            </a:r>
            <a:r>
              <a:rPr b="0" i="0" lang="en-US" sz="2500" u="sng">
                <a:solidFill>
                  <a:schemeClr val="dk1"/>
                </a:solidFill>
                <a:latin typeface="Courier New"/>
                <a:ea typeface="Courier New"/>
                <a:cs typeface="Courier New"/>
                <a:sym typeface="Courier New"/>
              </a:rPr>
              <a:t>/*</a:t>
            </a:r>
            <a:r>
              <a:rPr b="0" i="0" lang="en-US" sz="2500" u="none">
                <a:solidFill>
                  <a:schemeClr val="dk1"/>
                </a:solidFill>
                <a:latin typeface="Courier New"/>
                <a:ea typeface="Courier New"/>
                <a:cs typeface="Courier New"/>
                <a:sym typeface="Courier New"/>
              </a:rPr>
              <a:t> and </a:t>
            </a:r>
            <a:r>
              <a:rPr b="0" i="0" lang="en-US" sz="2500" u="sng">
                <a:solidFill>
                  <a:schemeClr val="dk1"/>
                </a:solidFill>
                <a:latin typeface="Courier New"/>
                <a:ea typeface="Courier New"/>
                <a:cs typeface="Courier New"/>
                <a:sym typeface="Courier New"/>
              </a:rPr>
              <a:t>*/</a:t>
            </a:r>
            <a:r>
              <a:rPr b="0" i="0" lang="en-US" sz="2500" u="none">
                <a:solidFill>
                  <a:schemeClr val="dk1"/>
                </a:solidFill>
                <a:latin typeface="Courier New"/>
                <a:ea typeface="Courier New"/>
                <a:cs typeface="Courier New"/>
                <a:sym typeface="Courier New"/>
              </a:rPr>
              <a:t> in one or multiple lines. </a:t>
            </a:r>
            <a:endParaRPr b="0" i="0" sz="2500" u="none">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FFFF99"/>
              </a:buClr>
              <a:buSzPts val="4000"/>
              <a:buFont typeface="Courier New"/>
              <a:buNone/>
            </a:pPr>
            <a:r>
              <a:t/>
            </a:r>
            <a:endParaRPr sz="25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FFFF99"/>
              </a:buClr>
              <a:buSzPts val="4000"/>
              <a:buFont typeface="Courier New"/>
              <a:buNone/>
            </a:pPr>
            <a:r>
              <a:rPr b="0" i="0" lang="en-US" sz="2500" u="none">
                <a:solidFill>
                  <a:schemeClr val="dk1"/>
                </a:solidFill>
                <a:latin typeface="Courier New"/>
                <a:ea typeface="Courier New"/>
                <a:cs typeface="Courier New"/>
                <a:sym typeface="Courier New"/>
              </a:rPr>
              <a:t>When the compiler sees </a:t>
            </a:r>
            <a:r>
              <a:rPr b="0" i="0" lang="en-US" sz="2500" u="sng">
                <a:solidFill>
                  <a:schemeClr val="dk1"/>
                </a:solidFill>
                <a:latin typeface="Courier New"/>
                <a:ea typeface="Courier New"/>
                <a:cs typeface="Courier New"/>
                <a:sym typeface="Courier New"/>
              </a:rPr>
              <a:t>//</a:t>
            </a:r>
            <a:r>
              <a:rPr b="0" i="0" lang="en-US" sz="2500" u="none">
                <a:solidFill>
                  <a:schemeClr val="dk1"/>
                </a:solidFill>
                <a:latin typeface="Courier New"/>
                <a:ea typeface="Courier New"/>
                <a:cs typeface="Courier New"/>
                <a:sym typeface="Courier New"/>
              </a:rPr>
              <a:t>, it ignores all text after </a:t>
            </a:r>
            <a:r>
              <a:rPr b="0" i="0" lang="en-US" sz="2500" u="sng">
                <a:solidFill>
                  <a:schemeClr val="dk1"/>
                </a:solidFill>
                <a:latin typeface="Courier New"/>
                <a:ea typeface="Courier New"/>
                <a:cs typeface="Courier New"/>
                <a:sym typeface="Courier New"/>
              </a:rPr>
              <a:t>//</a:t>
            </a:r>
            <a:r>
              <a:rPr b="0" i="0" lang="en-US" sz="2500" u="none">
                <a:solidFill>
                  <a:schemeClr val="dk1"/>
                </a:solidFill>
                <a:latin typeface="Courier New"/>
                <a:ea typeface="Courier New"/>
                <a:cs typeface="Courier New"/>
                <a:sym typeface="Courier New"/>
              </a:rPr>
              <a:t> in the same line. When it sees </a:t>
            </a:r>
            <a:r>
              <a:rPr b="0" i="0" lang="en-US" sz="2500" u="sng">
                <a:solidFill>
                  <a:schemeClr val="dk1"/>
                </a:solidFill>
                <a:latin typeface="Courier New"/>
                <a:ea typeface="Courier New"/>
                <a:cs typeface="Courier New"/>
                <a:sym typeface="Courier New"/>
              </a:rPr>
              <a:t>/*</a:t>
            </a:r>
            <a:r>
              <a:rPr b="0" i="0" lang="en-US" sz="2500" u="none">
                <a:solidFill>
                  <a:schemeClr val="dk1"/>
                </a:solidFill>
                <a:latin typeface="Courier New"/>
                <a:ea typeface="Courier New"/>
                <a:cs typeface="Courier New"/>
                <a:sym typeface="Courier New"/>
              </a:rPr>
              <a:t>, it scans for the next </a:t>
            </a:r>
            <a:r>
              <a:rPr b="0" i="0" lang="en-US" sz="2500" u="sng">
                <a:solidFill>
                  <a:schemeClr val="dk1"/>
                </a:solidFill>
                <a:latin typeface="Courier New"/>
                <a:ea typeface="Courier New"/>
                <a:cs typeface="Courier New"/>
                <a:sym typeface="Courier New"/>
              </a:rPr>
              <a:t>*/</a:t>
            </a:r>
            <a:r>
              <a:rPr b="0" i="0" lang="en-US" sz="2500" u="none">
                <a:solidFill>
                  <a:schemeClr val="dk1"/>
                </a:solidFill>
                <a:latin typeface="Courier New"/>
                <a:ea typeface="Courier New"/>
                <a:cs typeface="Courier New"/>
                <a:sym typeface="Courier New"/>
              </a:rPr>
              <a:t> and ignores any text between </a:t>
            </a:r>
            <a:r>
              <a:rPr b="0" i="0" lang="en-US" sz="2500" u="sng">
                <a:solidFill>
                  <a:schemeClr val="dk1"/>
                </a:solidFill>
                <a:latin typeface="Courier New"/>
                <a:ea typeface="Courier New"/>
                <a:cs typeface="Courier New"/>
                <a:sym typeface="Courier New"/>
              </a:rPr>
              <a:t>/*</a:t>
            </a:r>
            <a:r>
              <a:rPr b="0" i="0" lang="en-US" sz="2500" u="none">
                <a:solidFill>
                  <a:schemeClr val="dk1"/>
                </a:solidFill>
                <a:latin typeface="Courier New"/>
                <a:ea typeface="Courier New"/>
                <a:cs typeface="Courier New"/>
                <a:sym typeface="Courier New"/>
              </a:rPr>
              <a:t> and </a:t>
            </a:r>
            <a:r>
              <a:rPr b="0" i="0" lang="en-US" sz="2500" u="sng">
                <a:solidFill>
                  <a:schemeClr val="dk1"/>
                </a:solidFill>
                <a:latin typeface="Courier New"/>
                <a:ea typeface="Courier New"/>
                <a:cs typeface="Courier New"/>
                <a:sym typeface="Courier New"/>
              </a:rPr>
              <a:t>*/</a:t>
            </a:r>
            <a:r>
              <a:rPr b="0" i="0" lang="en-US" sz="2500" u="none">
                <a:solidFill>
                  <a:schemeClr val="dk1"/>
                </a:solidFill>
                <a:latin typeface="Palatino"/>
                <a:ea typeface="Palatino"/>
                <a:cs typeface="Palatino"/>
                <a:sym typeface="Palatino"/>
              </a:rPr>
              <a:t>. </a:t>
            </a:r>
            <a:endParaRPr sz="1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5"/>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276" name="Google Shape;276;p25"/>
          <p:cNvSpPr txBox="1"/>
          <p:nvPr/>
        </p:nvSpPr>
        <p:spPr>
          <a:xfrm>
            <a:off x="161250" y="0"/>
            <a:ext cx="7772400" cy="1428900"/>
          </a:xfrm>
          <a:prstGeom prst="rect">
            <a:avLst/>
          </a:prstGeom>
          <a:noFill/>
          <a:ln>
            <a:noFill/>
          </a:ln>
        </p:spPr>
        <p:txBody>
          <a:bodyPr anchorCtr="0" anchor="ctr" bIns="46075" lIns="92150" spcFirstLastPara="1" rIns="92150" wrap="square" tIns="4607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a:solidFill>
                  <a:srgbClr val="000000"/>
                </a:solidFill>
                <a:latin typeface="Arial"/>
                <a:ea typeface="Arial"/>
                <a:cs typeface="Arial"/>
                <a:sym typeface="Arial"/>
              </a:rPr>
              <a:t>Reserved Words </a:t>
            </a:r>
            <a:r>
              <a:rPr lang="en-US" sz="2800"/>
              <a:t>- Keywords</a:t>
            </a:r>
            <a:endParaRPr/>
          </a:p>
        </p:txBody>
      </p:sp>
      <p:sp>
        <p:nvSpPr>
          <p:cNvPr id="277" name="Google Shape;277;p25"/>
          <p:cNvSpPr txBox="1"/>
          <p:nvPr/>
        </p:nvSpPr>
        <p:spPr>
          <a:xfrm>
            <a:off x="289950" y="990600"/>
            <a:ext cx="8991600" cy="4876800"/>
          </a:xfrm>
          <a:prstGeom prst="rect">
            <a:avLst/>
          </a:prstGeom>
          <a:noFill/>
          <a:ln>
            <a:noFill/>
          </a:ln>
        </p:spPr>
        <p:txBody>
          <a:bodyPr anchorCtr="0" anchor="t" bIns="46075" lIns="92150" spcFirstLastPara="1" rIns="92150" wrap="square" tIns="46075">
            <a:noAutofit/>
          </a:bodyPr>
          <a:lstStyle/>
          <a:p>
            <a:pPr indent="0" lvl="0" marL="0" marR="0" rtl="0" algn="l">
              <a:lnSpc>
                <a:spcPct val="90000"/>
              </a:lnSpc>
              <a:spcBef>
                <a:spcPts val="0"/>
              </a:spcBef>
              <a:spcAft>
                <a:spcPts val="0"/>
              </a:spcAft>
              <a:buClr>
                <a:srgbClr val="FFFF99"/>
              </a:buClr>
              <a:buSzPts val="3600"/>
              <a:buFont typeface="Courier New"/>
              <a:buNone/>
            </a:pPr>
            <a:r>
              <a:rPr i="1" lang="en-US" sz="2300">
                <a:solidFill>
                  <a:schemeClr val="dk1"/>
                </a:solidFill>
              </a:rPr>
              <a:t>K</a:t>
            </a:r>
            <a:r>
              <a:rPr i="1" lang="en-US" sz="2300" u="none">
                <a:solidFill>
                  <a:schemeClr val="dk1"/>
                </a:solidFill>
              </a:rPr>
              <a:t>eywords</a:t>
            </a:r>
            <a:r>
              <a:rPr i="0" lang="en-US" sz="2300" u="none">
                <a:solidFill>
                  <a:schemeClr val="dk1"/>
                </a:solidFill>
              </a:rPr>
              <a:t> are words that have a specific meaning to the compiler and cannot be used for other purposes in the program. </a:t>
            </a:r>
            <a:endParaRPr i="0" sz="2300" u="none">
              <a:solidFill>
                <a:schemeClr val="dk1"/>
              </a:solidFill>
            </a:endParaRPr>
          </a:p>
          <a:p>
            <a:pPr indent="0" lvl="0" marL="0" marR="0" rtl="0" algn="l">
              <a:lnSpc>
                <a:spcPct val="90000"/>
              </a:lnSpc>
              <a:spcBef>
                <a:spcPts val="0"/>
              </a:spcBef>
              <a:spcAft>
                <a:spcPts val="0"/>
              </a:spcAft>
              <a:buClr>
                <a:srgbClr val="FFFF99"/>
              </a:buClr>
              <a:buSzPts val="3600"/>
              <a:buFont typeface="Courier New"/>
              <a:buNone/>
            </a:pPr>
            <a:r>
              <a:t/>
            </a:r>
            <a:endParaRPr sz="2300">
              <a:solidFill>
                <a:schemeClr val="dk1"/>
              </a:solidFill>
            </a:endParaRPr>
          </a:p>
          <a:p>
            <a:pPr indent="0" lvl="0" marL="0" marR="0" rtl="0" algn="l">
              <a:lnSpc>
                <a:spcPct val="90000"/>
              </a:lnSpc>
              <a:spcBef>
                <a:spcPts val="0"/>
              </a:spcBef>
              <a:spcAft>
                <a:spcPts val="0"/>
              </a:spcAft>
              <a:buClr>
                <a:srgbClr val="FFFF99"/>
              </a:buClr>
              <a:buSzPts val="3600"/>
              <a:buFont typeface="Courier New"/>
              <a:buNone/>
            </a:pPr>
            <a:r>
              <a:rPr i="0" lang="en-US" sz="2300" u="none">
                <a:solidFill>
                  <a:schemeClr val="dk1"/>
                </a:solidFill>
              </a:rPr>
              <a:t>For example, when the compiler sees the word </a:t>
            </a:r>
            <a:r>
              <a:rPr i="0" lang="en-US" sz="2300" u="sng">
                <a:solidFill>
                  <a:schemeClr val="dk1"/>
                </a:solidFill>
              </a:rPr>
              <a:t>class</a:t>
            </a:r>
            <a:r>
              <a:rPr i="0" lang="en-US" sz="2300" u="none">
                <a:solidFill>
                  <a:schemeClr val="dk1"/>
                </a:solidFill>
              </a:rPr>
              <a:t>, it understands that the word after </a:t>
            </a:r>
            <a:r>
              <a:rPr i="0" lang="en-US" sz="2300" u="sng">
                <a:solidFill>
                  <a:schemeClr val="dk1"/>
                </a:solidFill>
              </a:rPr>
              <a:t>class</a:t>
            </a:r>
            <a:r>
              <a:rPr i="0" lang="en-US" sz="2300" u="none">
                <a:solidFill>
                  <a:schemeClr val="dk1"/>
                </a:solidFill>
              </a:rPr>
              <a:t> is the name for the class. Other reserved words in Example are </a:t>
            </a:r>
            <a:r>
              <a:rPr i="0" lang="en-US" sz="2300" u="sng">
                <a:solidFill>
                  <a:schemeClr val="dk1"/>
                </a:solidFill>
              </a:rPr>
              <a:t>public</a:t>
            </a:r>
            <a:r>
              <a:rPr i="0" lang="en-US" sz="2300" u="none">
                <a:solidFill>
                  <a:schemeClr val="dk1"/>
                </a:solidFill>
              </a:rPr>
              <a:t>, </a:t>
            </a:r>
            <a:r>
              <a:rPr i="0" lang="en-US" sz="2300" u="sng">
                <a:solidFill>
                  <a:schemeClr val="dk1"/>
                </a:solidFill>
              </a:rPr>
              <a:t>static</a:t>
            </a:r>
            <a:r>
              <a:rPr i="0" lang="en-US" sz="2300" u="none">
                <a:solidFill>
                  <a:schemeClr val="dk1"/>
                </a:solidFill>
              </a:rPr>
              <a:t>, and </a:t>
            </a:r>
            <a:r>
              <a:rPr i="0" lang="en-US" sz="2300" u="sng">
                <a:solidFill>
                  <a:schemeClr val="dk1"/>
                </a:solidFill>
              </a:rPr>
              <a:t>void</a:t>
            </a:r>
            <a:r>
              <a:rPr i="0" lang="en-US" sz="2300" u="none">
                <a:solidFill>
                  <a:schemeClr val="dk1"/>
                </a:solidFill>
              </a:rPr>
              <a:t>.</a:t>
            </a:r>
            <a:r>
              <a:rPr i="0" lang="en-US" sz="2500" u="none">
                <a:solidFill>
                  <a:schemeClr val="dk1"/>
                </a:solidFill>
              </a:rPr>
              <a:t> </a:t>
            </a:r>
            <a:endParaRPr sz="300">
              <a:solidFill>
                <a:schemeClr val="dk1"/>
              </a:solidFill>
            </a:endParaRPr>
          </a:p>
        </p:txBody>
      </p:sp>
      <p:pic>
        <p:nvPicPr>
          <p:cNvPr id="278" name="Google Shape;278;p25"/>
          <p:cNvPicPr preferRelativeResize="0"/>
          <p:nvPr/>
        </p:nvPicPr>
        <p:blipFill>
          <a:blip r:embed="rId3">
            <a:alphaModFix/>
          </a:blip>
          <a:stretch>
            <a:fillRect/>
          </a:stretch>
        </p:blipFill>
        <p:spPr>
          <a:xfrm>
            <a:off x="1587200" y="3257400"/>
            <a:ext cx="6967499" cy="3600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4"/>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284" name="Google Shape;284;p24"/>
          <p:cNvSpPr txBox="1"/>
          <p:nvPr/>
        </p:nvSpPr>
        <p:spPr>
          <a:xfrm>
            <a:off x="685800" y="0"/>
            <a:ext cx="7772400" cy="1428750"/>
          </a:xfrm>
          <a:prstGeom prst="rect">
            <a:avLst/>
          </a:prstGeom>
          <a:noFill/>
          <a:ln>
            <a:noFill/>
          </a:ln>
        </p:spPr>
        <p:txBody>
          <a:bodyPr anchorCtr="0" anchor="ctr" bIns="46075" lIns="92150" spcFirstLastPara="1" rIns="92150" wrap="square" tIns="46075">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a:solidFill>
                  <a:srgbClr val="000000"/>
                </a:solidFill>
              </a:rPr>
              <a:t>Package</a:t>
            </a:r>
            <a:endParaRPr b="1"/>
          </a:p>
        </p:txBody>
      </p:sp>
      <p:sp>
        <p:nvSpPr>
          <p:cNvPr id="285" name="Google Shape;285;p24"/>
          <p:cNvSpPr txBox="1"/>
          <p:nvPr/>
        </p:nvSpPr>
        <p:spPr>
          <a:xfrm>
            <a:off x="1207775" y="1524000"/>
            <a:ext cx="7936200" cy="4876800"/>
          </a:xfrm>
          <a:prstGeom prst="rect">
            <a:avLst/>
          </a:prstGeom>
          <a:noFill/>
          <a:ln>
            <a:noFill/>
          </a:ln>
        </p:spPr>
        <p:txBody>
          <a:bodyPr anchorCtr="0" anchor="t" bIns="46075" lIns="92150" spcFirstLastPara="1" rIns="92150" wrap="square" tIns="46075">
            <a:noAutofit/>
          </a:bodyPr>
          <a:lstStyle/>
          <a:p>
            <a:pPr indent="0" lvl="0" marL="0" marR="0" rtl="0" algn="l">
              <a:lnSpc>
                <a:spcPct val="100000"/>
              </a:lnSpc>
              <a:spcBef>
                <a:spcPts val="0"/>
              </a:spcBef>
              <a:spcAft>
                <a:spcPts val="0"/>
              </a:spcAft>
              <a:buClr>
                <a:srgbClr val="FFFF99"/>
              </a:buClr>
              <a:buSzPts val="4000"/>
              <a:buFont typeface="Palatino"/>
              <a:buNone/>
            </a:pPr>
            <a:r>
              <a:rPr i="0" lang="en-US" sz="2600" u="none">
                <a:solidFill>
                  <a:schemeClr val="dk1"/>
                </a:solidFill>
              </a:rPr>
              <a:t>The </a:t>
            </a:r>
            <a:r>
              <a:rPr lang="en-US" sz="2600">
                <a:solidFill>
                  <a:schemeClr val="dk1"/>
                </a:solidFill>
              </a:rPr>
              <a:t>first</a:t>
            </a:r>
            <a:r>
              <a:rPr i="0" lang="en-US" sz="2600" u="none">
                <a:solidFill>
                  <a:schemeClr val="dk1"/>
                </a:solidFill>
              </a:rPr>
              <a:t> line in the program (</a:t>
            </a:r>
            <a:r>
              <a:rPr i="0" lang="en-US" sz="2600" u="sng">
                <a:solidFill>
                  <a:schemeClr val="dk1"/>
                </a:solidFill>
              </a:rPr>
              <a:t>package com.</a:t>
            </a:r>
            <a:r>
              <a:rPr lang="en-US" sz="2600" u="sng">
                <a:solidFill>
                  <a:schemeClr val="dk1"/>
                </a:solidFill>
              </a:rPr>
              <a:t>basic</a:t>
            </a:r>
            <a:r>
              <a:rPr i="0" lang="en-US" sz="2600" u="sng">
                <a:solidFill>
                  <a:schemeClr val="dk1"/>
                </a:solidFill>
              </a:rPr>
              <a:t>;</a:t>
            </a:r>
            <a:r>
              <a:rPr i="0" lang="en-US" sz="2600" u="none">
                <a:solidFill>
                  <a:schemeClr val="dk1"/>
                </a:solidFill>
              </a:rPr>
              <a:t>) specifies a package name, com.</a:t>
            </a:r>
            <a:r>
              <a:rPr lang="en-US" sz="2600" u="sng">
                <a:solidFill>
                  <a:schemeClr val="dk1"/>
                </a:solidFill>
              </a:rPr>
              <a:t>basic</a:t>
            </a:r>
            <a:r>
              <a:rPr i="0" lang="en-US" sz="2600" u="none">
                <a:solidFill>
                  <a:schemeClr val="dk1"/>
                </a:solidFill>
              </a:rPr>
              <a:t>, for the class </a:t>
            </a:r>
            <a:r>
              <a:rPr i="0" lang="en-US" sz="2600" u="sng">
                <a:solidFill>
                  <a:schemeClr val="dk1"/>
                </a:solidFill>
              </a:rPr>
              <a:t>Welcome</a:t>
            </a:r>
            <a:r>
              <a:rPr i="0" lang="en-US" sz="2600" u="none">
                <a:solidFill>
                  <a:schemeClr val="dk1"/>
                </a:solidFill>
              </a:rPr>
              <a:t>.</a:t>
            </a:r>
            <a:endParaRPr i="0" sz="2600" u="none">
              <a:solidFill>
                <a:schemeClr val="dk1"/>
              </a:solidFill>
            </a:endParaRPr>
          </a:p>
          <a:p>
            <a:pPr indent="0" lvl="0" marL="0" marR="0" rtl="0" algn="l">
              <a:lnSpc>
                <a:spcPct val="100000"/>
              </a:lnSpc>
              <a:spcBef>
                <a:spcPts val="0"/>
              </a:spcBef>
              <a:spcAft>
                <a:spcPts val="0"/>
              </a:spcAft>
              <a:buClr>
                <a:srgbClr val="FFFF99"/>
              </a:buClr>
              <a:buSzPts val="4000"/>
              <a:buFont typeface="Palatino"/>
              <a:buNone/>
            </a:pPr>
            <a:r>
              <a:t/>
            </a:r>
            <a:endParaRPr sz="2600">
              <a:solidFill>
                <a:schemeClr val="dk1"/>
              </a:solidFill>
            </a:endParaRPr>
          </a:p>
          <a:p>
            <a:pPr indent="0" lvl="0" marL="0" marR="0" rtl="0" algn="l">
              <a:lnSpc>
                <a:spcPct val="100000"/>
              </a:lnSpc>
              <a:spcBef>
                <a:spcPts val="0"/>
              </a:spcBef>
              <a:spcAft>
                <a:spcPts val="0"/>
              </a:spcAft>
              <a:buClr>
                <a:srgbClr val="FFFF99"/>
              </a:buClr>
              <a:buSzPts val="4000"/>
              <a:buFont typeface="Palatino"/>
              <a:buNone/>
            </a:pPr>
            <a:r>
              <a:rPr i="0" lang="en-US" sz="2600" u="none">
                <a:solidFill>
                  <a:schemeClr val="dk1"/>
                </a:solidFill>
              </a:rPr>
              <a:t> </a:t>
            </a:r>
            <a:r>
              <a:rPr lang="en-US" sz="2600">
                <a:solidFill>
                  <a:schemeClr val="dk1"/>
                </a:solidFill>
              </a:rPr>
              <a:t>IDE</a:t>
            </a:r>
            <a:r>
              <a:rPr i="0" lang="en-US" sz="2600" u="none">
                <a:solidFill>
                  <a:schemeClr val="dk1"/>
                </a:solidFill>
              </a:rPr>
              <a:t> compiles the source code in Welcome.java, generates Welcome.class, and stores Welcome.class in the </a:t>
            </a:r>
            <a:r>
              <a:rPr lang="en-US" sz="2600">
                <a:solidFill>
                  <a:schemeClr val="dk1"/>
                </a:solidFill>
              </a:rPr>
              <a:t>com/basic</a:t>
            </a:r>
            <a:r>
              <a:rPr i="0" lang="en-US" sz="2600" u="none">
                <a:solidFill>
                  <a:schemeClr val="dk1"/>
                </a:solidFill>
              </a:rPr>
              <a:t> folder. </a:t>
            </a:r>
            <a:endParaRPr sz="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6"/>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291" name="Google Shape;291;p26"/>
          <p:cNvSpPr txBox="1"/>
          <p:nvPr/>
        </p:nvSpPr>
        <p:spPr>
          <a:xfrm>
            <a:off x="685800" y="0"/>
            <a:ext cx="7772400" cy="1428750"/>
          </a:xfrm>
          <a:prstGeom prst="rect">
            <a:avLst/>
          </a:prstGeom>
          <a:noFill/>
          <a:ln>
            <a:noFill/>
          </a:ln>
        </p:spPr>
        <p:txBody>
          <a:bodyPr anchorCtr="0" anchor="ctr" bIns="46075" lIns="92150" spcFirstLastPara="1" rIns="92150" wrap="square" tIns="46075">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a:solidFill>
                  <a:srgbClr val="000000"/>
                </a:solidFill>
              </a:rPr>
              <a:t>Modifiers</a:t>
            </a:r>
            <a:endParaRPr b="1"/>
          </a:p>
        </p:txBody>
      </p:sp>
      <p:sp>
        <p:nvSpPr>
          <p:cNvPr id="292" name="Google Shape;292;p26"/>
          <p:cNvSpPr txBox="1"/>
          <p:nvPr/>
        </p:nvSpPr>
        <p:spPr>
          <a:xfrm>
            <a:off x="860400" y="1370000"/>
            <a:ext cx="8991600" cy="5029200"/>
          </a:xfrm>
          <a:prstGeom prst="rect">
            <a:avLst/>
          </a:prstGeom>
          <a:noFill/>
          <a:ln>
            <a:noFill/>
          </a:ln>
        </p:spPr>
        <p:txBody>
          <a:bodyPr anchorCtr="0" anchor="t" bIns="46075" lIns="92150" spcFirstLastPara="1" rIns="92150" wrap="square" tIns="46075">
            <a:noAutofit/>
          </a:bodyPr>
          <a:lstStyle/>
          <a:p>
            <a:pPr indent="0" lvl="0" marL="0" marR="0" rtl="0" algn="l">
              <a:lnSpc>
                <a:spcPct val="90000"/>
              </a:lnSpc>
              <a:spcBef>
                <a:spcPts val="0"/>
              </a:spcBef>
              <a:spcAft>
                <a:spcPts val="0"/>
              </a:spcAft>
              <a:buClr>
                <a:srgbClr val="FFFF99"/>
              </a:buClr>
              <a:buSzPts val="3600"/>
              <a:buFont typeface="Palatino"/>
              <a:buNone/>
            </a:pPr>
            <a:r>
              <a:rPr i="0" lang="en-US" sz="2300" u="none">
                <a:solidFill>
                  <a:schemeClr val="dk1"/>
                </a:solidFill>
              </a:rPr>
              <a:t>Java uses certain reserved words called </a:t>
            </a:r>
            <a:r>
              <a:rPr i="1" lang="en-US" sz="2300" u="none">
                <a:solidFill>
                  <a:schemeClr val="dk1"/>
                </a:solidFill>
              </a:rPr>
              <a:t>modifiers</a:t>
            </a:r>
            <a:r>
              <a:rPr i="0" lang="en-US" sz="2300" u="none">
                <a:solidFill>
                  <a:schemeClr val="dk1"/>
                </a:solidFill>
              </a:rPr>
              <a:t> that specify the properties of the data, methods, and classes and how they can be used. </a:t>
            </a:r>
            <a:endParaRPr i="0" sz="2300" u="none">
              <a:solidFill>
                <a:schemeClr val="dk1"/>
              </a:solidFill>
            </a:endParaRPr>
          </a:p>
          <a:p>
            <a:pPr indent="0" lvl="0" marL="0" marR="0" rtl="0" algn="l">
              <a:lnSpc>
                <a:spcPct val="90000"/>
              </a:lnSpc>
              <a:spcBef>
                <a:spcPts val="0"/>
              </a:spcBef>
              <a:spcAft>
                <a:spcPts val="0"/>
              </a:spcAft>
              <a:buClr>
                <a:srgbClr val="FFFF99"/>
              </a:buClr>
              <a:buSzPts val="3600"/>
              <a:buFont typeface="Palatino"/>
              <a:buNone/>
            </a:pPr>
            <a:r>
              <a:t/>
            </a:r>
            <a:endParaRPr sz="2300">
              <a:solidFill>
                <a:schemeClr val="dk1"/>
              </a:solidFill>
            </a:endParaRPr>
          </a:p>
          <a:p>
            <a:pPr indent="0" lvl="0" marL="0" marR="0" rtl="0" algn="l">
              <a:lnSpc>
                <a:spcPct val="90000"/>
              </a:lnSpc>
              <a:spcBef>
                <a:spcPts val="0"/>
              </a:spcBef>
              <a:spcAft>
                <a:spcPts val="0"/>
              </a:spcAft>
              <a:buClr>
                <a:srgbClr val="FFFF99"/>
              </a:buClr>
              <a:buSzPts val="3600"/>
              <a:buFont typeface="Palatino"/>
              <a:buNone/>
            </a:pPr>
            <a:r>
              <a:rPr i="0" lang="en-US" sz="2300" u="none">
                <a:solidFill>
                  <a:schemeClr val="dk1"/>
                </a:solidFill>
              </a:rPr>
              <a:t>Examples of modifiers are </a:t>
            </a:r>
            <a:r>
              <a:rPr i="0" lang="en-US" sz="2300" u="sng">
                <a:solidFill>
                  <a:schemeClr val="dk1"/>
                </a:solidFill>
              </a:rPr>
              <a:t>public</a:t>
            </a:r>
            <a:r>
              <a:rPr i="0" lang="en-US" sz="2300" u="none">
                <a:solidFill>
                  <a:schemeClr val="dk1"/>
                </a:solidFill>
              </a:rPr>
              <a:t> and </a:t>
            </a:r>
            <a:r>
              <a:rPr i="0" lang="en-US" sz="2300" u="sng">
                <a:solidFill>
                  <a:schemeClr val="dk1"/>
                </a:solidFill>
              </a:rPr>
              <a:t>static</a:t>
            </a:r>
            <a:r>
              <a:rPr i="0" lang="en-US" sz="2300" u="none">
                <a:solidFill>
                  <a:schemeClr val="dk1"/>
                </a:solidFill>
              </a:rPr>
              <a:t>. </a:t>
            </a:r>
            <a:endParaRPr i="0" sz="2300" u="none">
              <a:solidFill>
                <a:schemeClr val="dk1"/>
              </a:solidFill>
            </a:endParaRPr>
          </a:p>
          <a:p>
            <a:pPr indent="0" lvl="0" marL="0" marR="0" rtl="0" algn="l">
              <a:lnSpc>
                <a:spcPct val="90000"/>
              </a:lnSpc>
              <a:spcBef>
                <a:spcPts val="0"/>
              </a:spcBef>
              <a:spcAft>
                <a:spcPts val="0"/>
              </a:spcAft>
              <a:buClr>
                <a:srgbClr val="FFFF99"/>
              </a:buClr>
              <a:buSzPts val="3600"/>
              <a:buFont typeface="Palatino"/>
              <a:buNone/>
            </a:pPr>
            <a:r>
              <a:t/>
            </a:r>
            <a:endParaRPr sz="2300">
              <a:solidFill>
                <a:schemeClr val="dk1"/>
              </a:solidFill>
            </a:endParaRPr>
          </a:p>
          <a:p>
            <a:pPr indent="0" lvl="0" marL="0" marR="0" rtl="0" algn="l">
              <a:lnSpc>
                <a:spcPct val="90000"/>
              </a:lnSpc>
              <a:spcBef>
                <a:spcPts val="0"/>
              </a:spcBef>
              <a:spcAft>
                <a:spcPts val="0"/>
              </a:spcAft>
              <a:buClr>
                <a:srgbClr val="FFFF99"/>
              </a:buClr>
              <a:buSzPts val="3600"/>
              <a:buFont typeface="Palatino"/>
              <a:buNone/>
            </a:pPr>
            <a:r>
              <a:rPr i="0" lang="en-US" sz="2300" u="none">
                <a:solidFill>
                  <a:schemeClr val="dk1"/>
                </a:solidFill>
              </a:rPr>
              <a:t>Other modifiers are </a:t>
            </a:r>
            <a:r>
              <a:rPr i="0" lang="en-US" sz="2300" u="sng">
                <a:solidFill>
                  <a:schemeClr val="dk1"/>
                </a:solidFill>
              </a:rPr>
              <a:t>private</a:t>
            </a:r>
            <a:r>
              <a:rPr i="0" lang="en-US" sz="2300" u="none">
                <a:solidFill>
                  <a:schemeClr val="dk1"/>
                </a:solidFill>
              </a:rPr>
              <a:t>, </a:t>
            </a:r>
            <a:r>
              <a:rPr i="0" lang="en-US" sz="2300" u="sng">
                <a:solidFill>
                  <a:schemeClr val="dk1"/>
                </a:solidFill>
              </a:rPr>
              <a:t>final</a:t>
            </a:r>
            <a:r>
              <a:rPr i="0" lang="en-US" sz="2300" u="none">
                <a:solidFill>
                  <a:schemeClr val="dk1"/>
                </a:solidFill>
              </a:rPr>
              <a:t>, </a:t>
            </a:r>
            <a:r>
              <a:rPr i="0" lang="en-US" sz="2300" u="sng">
                <a:solidFill>
                  <a:schemeClr val="dk1"/>
                </a:solidFill>
              </a:rPr>
              <a:t>abstract</a:t>
            </a:r>
            <a:r>
              <a:rPr i="0" lang="en-US" sz="2300" u="none">
                <a:solidFill>
                  <a:schemeClr val="dk1"/>
                </a:solidFill>
              </a:rPr>
              <a:t>, and </a:t>
            </a:r>
            <a:r>
              <a:rPr i="0" lang="en-US" sz="2300" u="sng">
                <a:solidFill>
                  <a:schemeClr val="dk1"/>
                </a:solidFill>
              </a:rPr>
              <a:t>protected</a:t>
            </a:r>
            <a:r>
              <a:rPr i="0" lang="en-US" sz="2300" u="none">
                <a:solidFill>
                  <a:schemeClr val="dk1"/>
                </a:solidFill>
              </a:rPr>
              <a:t>. </a:t>
            </a:r>
            <a:endParaRPr i="0" sz="2300" u="none">
              <a:solidFill>
                <a:schemeClr val="dk1"/>
              </a:solidFill>
            </a:endParaRPr>
          </a:p>
          <a:p>
            <a:pPr indent="0" lvl="0" marL="0" marR="0" rtl="0" algn="l">
              <a:lnSpc>
                <a:spcPct val="90000"/>
              </a:lnSpc>
              <a:spcBef>
                <a:spcPts val="0"/>
              </a:spcBef>
              <a:spcAft>
                <a:spcPts val="0"/>
              </a:spcAft>
              <a:buClr>
                <a:srgbClr val="FFFF99"/>
              </a:buClr>
              <a:buSzPts val="3600"/>
              <a:buFont typeface="Palatino"/>
              <a:buNone/>
            </a:pPr>
            <a:r>
              <a:t/>
            </a:r>
            <a:endParaRPr sz="2300">
              <a:solidFill>
                <a:schemeClr val="dk1"/>
              </a:solidFill>
            </a:endParaRPr>
          </a:p>
          <a:p>
            <a:pPr indent="0" lvl="0" marL="0" marR="0" rtl="0" algn="l">
              <a:lnSpc>
                <a:spcPct val="90000"/>
              </a:lnSpc>
              <a:spcBef>
                <a:spcPts val="0"/>
              </a:spcBef>
              <a:spcAft>
                <a:spcPts val="0"/>
              </a:spcAft>
              <a:buClr>
                <a:srgbClr val="FFFF99"/>
              </a:buClr>
              <a:buSzPts val="3600"/>
              <a:buFont typeface="Palatino"/>
              <a:buNone/>
            </a:pPr>
            <a:r>
              <a:rPr i="0" lang="en-US" sz="2300" u="none">
                <a:solidFill>
                  <a:schemeClr val="dk1"/>
                </a:solidFill>
              </a:rPr>
              <a:t>A </a:t>
            </a:r>
            <a:r>
              <a:rPr i="0" lang="en-US" sz="2300" u="sng">
                <a:solidFill>
                  <a:schemeClr val="dk1"/>
                </a:solidFill>
              </a:rPr>
              <a:t>public</a:t>
            </a:r>
            <a:r>
              <a:rPr i="0" lang="en-US" sz="2300" u="none">
                <a:solidFill>
                  <a:schemeClr val="dk1"/>
                </a:solidFill>
              </a:rPr>
              <a:t> </a:t>
            </a:r>
            <a:r>
              <a:rPr lang="en-US" sz="2300">
                <a:solidFill>
                  <a:schemeClr val="dk1"/>
                </a:solidFill>
              </a:rPr>
              <a:t>variable</a:t>
            </a:r>
            <a:r>
              <a:rPr i="0" lang="en-US" sz="2300" u="none">
                <a:solidFill>
                  <a:schemeClr val="dk1"/>
                </a:solidFill>
              </a:rPr>
              <a:t>, method, or class can be accessed by other programs. </a:t>
            </a:r>
            <a:endParaRPr i="0" sz="2300" u="none">
              <a:solidFill>
                <a:schemeClr val="dk1"/>
              </a:solidFill>
            </a:endParaRPr>
          </a:p>
          <a:p>
            <a:pPr indent="0" lvl="0" marL="0" marR="0" rtl="0" algn="l">
              <a:lnSpc>
                <a:spcPct val="90000"/>
              </a:lnSpc>
              <a:spcBef>
                <a:spcPts val="0"/>
              </a:spcBef>
              <a:spcAft>
                <a:spcPts val="0"/>
              </a:spcAft>
              <a:buClr>
                <a:srgbClr val="FFFF99"/>
              </a:buClr>
              <a:buSzPts val="3600"/>
              <a:buFont typeface="Palatino"/>
              <a:buNone/>
            </a:pPr>
            <a:r>
              <a:rPr i="0" lang="en-US" sz="2300" u="none">
                <a:solidFill>
                  <a:schemeClr val="dk1"/>
                </a:solidFill>
              </a:rPr>
              <a:t>A </a:t>
            </a:r>
            <a:r>
              <a:rPr i="0" lang="en-US" sz="2300" u="sng">
                <a:solidFill>
                  <a:schemeClr val="dk1"/>
                </a:solidFill>
              </a:rPr>
              <a:t>private</a:t>
            </a:r>
            <a:r>
              <a:rPr i="0" lang="en-US" sz="2300" u="none">
                <a:solidFill>
                  <a:schemeClr val="dk1"/>
                </a:solidFill>
              </a:rPr>
              <a:t> </a:t>
            </a:r>
            <a:r>
              <a:rPr lang="en-US" sz="2300">
                <a:solidFill>
                  <a:schemeClr val="dk1"/>
                </a:solidFill>
              </a:rPr>
              <a:t>variable</a:t>
            </a:r>
            <a:r>
              <a:rPr i="0" lang="en-US" sz="2300" u="none">
                <a:solidFill>
                  <a:schemeClr val="dk1"/>
                </a:solidFill>
              </a:rPr>
              <a:t> or method cannot be accessed by other programs. </a:t>
            </a:r>
            <a:endParaRPr i="0" sz="2300" u="none">
              <a:solidFill>
                <a:schemeClr val="dk1"/>
              </a:solidFill>
            </a:endParaRPr>
          </a:p>
          <a:p>
            <a:pPr indent="0" lvl="0" marL="0" marR="0" rtl="0" algn="l">
              <a:lnSpc>
                <a:spcPct val="90000"/>
              </a:lnSpc>
              <a:spcBef>
                <a:spcPts val="0"/>
              </a:spcBef>
              <a:spcAft>
                <a:spcPts val="0"/>
              </a:spcAft>
              <a:buClr>
                <a:srgbClr val="FFFF99"/>
              </a:buClr>
              <a:buSzPts val="3600"/>
              <a:buFont typeface="Palatino"/>
              <a:buNone/>
            </a:pPr>
            <a:r>
              <a:rPr i="0" lang="en-US" sz="2300" u="none">
                <a:solidFill>
                  <a:schemeClr val="dk1"/>
                </a:solidFill>
              </a:rPr>
              <a:t>Modifiers are discussed in  "Objects and Classes." </a:t>
            </a:r>
            <a:endParaRPr sz="1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85" name="Google Shape;85;p4"/>
          <p:cNvSpPr txBox="1"/>
          <p:nvPr/>
        </p:nvSpPr>
        <p:spPr>
          <a:xfrm>
            <a:off x="685800" y="0"/>
            <a:ext cx="7772400" cy="1428750"/>
          </a:xfrm>
          <a:prstGeom prst="rect">
            <a:avLst/>
          </a:prstGeom>
          <a:noFill/>
          <a:ln>
            <a:noFill/>
          </a:ln>
        </p:spPr>
        <p:txBody>
          <a:bodyPr anchorCtr="0" anchor="ctr" bIns="46075" lIns="92150" spcFirstLastPara="1" rIns="92150" wrap="square" tIns="46075">
            <a:noAutofit/>
          </a:bodyPr>
          <a:lstStyle/>
          <a:p>
            <a:pPr indent="0" lvl="0" marL="0" marR="0" rtl="0" algn="l">
              <a:lnSpc>
                <a:spcPct val="100000"/>
              </a:lnSpc>
              <a:spcBef>
                <a:spcPts val="0"/>
              </a:spcBef>
              <a:spcAft>
                <a:spcPts val="0"/>
              </a:spcAft>
              <a:buClr>
                <a:srgbClr val="000000"/>
              </a:buClr>
              <a:buSzPts val="4000"/>
              <a:buFont typeface="Arial"/>
              <a:buNone/>
            </a:pPr>
            <a:r>
              <a:rPr b="1" i="0" lang="en-US" sz="3700" u="none">
                <a:solidFill>
                  <a:srgbClr val="000000"/>
                </a:solidFill>
              </a:rPr>
              <a:t>Course Objectives</a:t>
            </a:r>
            <a:r>
              <a:rPr b="1" lang="en-US" sz="3700"/>
              <a:t> continued..</a:t>
            </a:r>
            <a:endParaRPr b="1" sz="1100"/>
          </a:p>
        </p:txBody>
      </p:sp>
      <p:sp>
        <p:nvSpPr>
          <p:cNvPr id="86" name="Google Shape;86;p4"/>
          <p:cNvSpPr txBox="1"/>
          <p:nvPr/>
        </p:nvSpPr>
        <p:spPr>
          <a:xfrm>
            <a:off x="533075" y="1009750"/>
            <a:ext cx="7772400" cy="4114800"/>
          </a:xfrm>
          <a:prstGeom prst="rect">
            <a:avLst/>
          </a:prstGeom>
          <a:noFill/>
          <a:ln>
            <a:noFill/>
          </a:ln>
        </p:spPr>
        <p:txBody>
          <a:bodyPr anchorCtr="0" anchor="t" bIns="46075" lIns="92150" spcFirstLastPara="1" rIns="92150" wrap="square" tIns="46075">
            <a:noAutofit/>
          </a:bodyPr>
          <a:lstStyle/>
          <a:p>
            <a:pPr indent="-323850" lvl="0" marL="431800" marR="0" rtl="0" algn="l">
              <a:lnSpc>
                <a:spcPct val="100000"/>
              </a:lnSpc>
              <a:spcBef>
                <a:spcPts val="0"/>
              </a:spcBef>
              <a:spcAft>
                <a:spcPts val="0"/>
              </a:spcAft>
              <a:buClr>
                <a:srgbClr val="91D93F"/>
              </a:buClr>
              <a:buSzPts val="1350"/>
              <a:buFont typeface="Noto Sans Symbols"/>
              <a:buChar char="●"/>
            </a:pPr>
            <a:r>
              <a:rPr b="0" i="0" lang="en-US" sz="3000" u="none">
                <a:solidFill>
                  <a:srgbClr val="000000"/>
                </a:solidFill>
                <a:latin typeface="Arial"/>
                <a:ea typeface="Arial"/>
                <a:cs typeface="Arial"/>
                <a:sym typeface="Arial"/>
              </a:rPr>
              <a:t>You will be able to </a:t>
            </a:r>
            <a:endParaRPr/>
          </a:p>
          <a:p>
            <a:pPr indent="-387350" lvl="0" marL="457200" marR="0" rtl="0" algn="l">
              <a:lnSpc>
                <a:spcPct val="100000"/>
              </a:lnSpc>
              <a:spcBef>
                <a:spcPts val="0"/>
              </a:spcBef>
              <a:spcAft>
                <a:spcPts val="0"/>
              </a:spcAft>
              <a:buClr>
                <a:srgbClr val="000000"/>
              </a:buClr>
              <a:buSzPts val="2500"/>
              <a:buFont typeface="Arial"/>
              <a:buChar char="●"/>
            </a:pPr>
            <a:r>
              <a:rPr b="0" i="0" lang="en-US" sz="2500" u="none" cap="none" strike="noStrike">
                <a:solidFill>
                  <a:srgbClr val="000000"/>
                </a:solidFill>
                <a:latin typeface="Arial"/>
                <a:ea typeface="Arial"/>
                <a:cs typeface="Arial"/>
                <a:sym typeface="Arial"/>
              </a:rPr>
              <a:t>Develop programs </a:t>
            </a:r>
            <a:endParaRPr sz="1000"/>
          </a:p>
          <a:p>
            <a:pPr indent="-387350" lvl="0" marL="457200" marR="0" rtl="0" algn="l">
              <a:lnSpc>
                <a:spcPct val="100000"/>
              </a:lnSpc>
              <a:spcBef>
                <a:spcPts val="0"/>
              </a:spcBef>
              <a:spcAft>
                <a:spcPts val="0"/>
              </a:spcAft>
              <a:buClr>
                <a:srgbClr val="000000"/>
              </a:buClr>
              <a:buSzPts val="2500"/>
              <a:buFont typeface="Arial"/>
              <a:buChar char="●"/>
            </a:pPr>
            <a:r>
              <a:rPr b="0" i="0" lang="en-US" sz="2500" u="none" cap="none" strike="noStrike">
                <a:solidFill>
                  <a:srgbClr val="000000"/>
                </a:solidFill>
                <a:latin typeface="Arial"/>
                <a:ea typeface="Arial"/>
                <a:cs typeface="Arial"/>
                <a:sym typeface="Arial"/>
              </a:rPr>
              <a:t>Write simple programs using primitive data types, control statements, methods, and arrays.</a:t>
            </a:r>
            <a:endParaRPr sz="1000"/>
          </a:p>
          <a:p>
            <a:pPr indent="-387350" lvl="0" marL="457200" marR="0" rtl="0" algn="l">
              <a:lnSpc>
                <a:spcPct val="100000"/>
              </a:lnSpc>
              <a:spcBef>
                <a:spcPts val="0"/>
              </a:spcBef>
              <a:spcAft>
                <a:spcPts val="0"/>
              </a:spcAft>
              <a:buClr>
                <a:srgbClr val="000000"/>
              </a:buClr>
              <a:buSzPts val="2500"/>
              <a:buFont typeface="Arial"/>
              <a:buChar char="●"/>
            </a:pPr>
            <a:r>
              <a:rPr b="0" i="0" lang="en-US" sz="2500" u="none" cap="none" strike="noStrike">
                <a:solidFill>
                  <a:srgbClr val="000000"/>
                </a:solidFill>
                <a:latin typeface="Arial"/>
                <a:ea typeface="Arial"/>
                <a:cs typeface="Arial"/>
                <a:sym typeface="Arial"/>
              </a:rPr>
              <a:t>Create and use methods</a:t>
            </a:r>
            <a:endParaRPr sz="1000"/>
          </a:p>
          <a:p>
            <a:pPr indent="-387350" lvl="0" marL="457200" marR="0" rtl="0" algn="l">
              <a:lnSpc>
                <a:spcPct val="100000"/>
              </a:lnSpc>
              <a:spcBef>
                <a:spcPts val="0"/>
              </a:spcBef>
              <a:spcAft>
                <a:spcPts val="0"/>
              </a:spcAft>
              <a:buSzPts val="2500"/>
              <a:buChar char="●"/>
            </a:pPr>
            <a:r>
              <a:rPr b="0" i="0" lang="en-US" sz="2500" u="none" cap="none" strike="noStrike">
                <a:solidFill>
                  <a:srgbClr val="000000"/>
                </a:solidFill>
                <a:latin typeface="Arial"/>
                <a:ea typeface="Arial"/>
                <a:cs typeface="Arial"/>
                <a:sym typeface="Arial"/>
              </a:rPr>
              <a:t>Develop </a:t>
            </a:r>
            <a:r>
              <a:rPr lang="en-US" sz="2500"/>
              <a:t>basic Object oriented programs</a:t>
            </a:r>
            <a:endParaRPr sz="1000"/>
          </a:p>
          <a:p>
            <a:pPr indent="-387350" lvl="0" marL="457200" marR="0" rtl="0" algn="l">
              <a:lnSpc>
                <a:spcPct val="100000"/>
              </a:lnSpc>
              <a:spcBef>
                <a:spcPts val="0"/>
              </a:spcBef>
              <a:spcAft>
                <a:spcPts val="0"/>
              </a:spcAft>
              <a:buClr>
                <a:srgbClr val="000000"/>
              </a:buClr>
              <a:buSzPts val="2500"/>
              <a:buFont typeface="Arial"/>
              <a:buChar char="●"/>
            </a:pPr>
            <a:r>
              <a:rPr b="0" i="0" lang="en-US" sz="2500" u="none" cap="none" strike="noStrike">
                <a:solidFill>
                  <a:srgbClr val="000000"/>
                </a:solidFill>
                <a:latin typeface="Arial"/>
                <a:ea typeface="Arial"/>
                <a:cs typeface="Arial"/>
                <a:sym typeface="Arial"/>
              </a:rPr>
              <a:t>Write interesting projects</a:t>
            </a:r>
            <a:endParaRPr sz="1000"/>
          </a:p>
          <a:p>
            <a:pPr indent="-387350" lvl="0" marL="457200" marR="0" rtl="0" algn="l">
              <a:lnSpc>
                <a:spcPct val="100000"/>
              </a:lnSpc>
              <a:spcBef>
                <a:spcPts val="0"/>
              </a:spcBef>
              <a:spcAft>
                <a:spcPts val="0"/>
              </a:spcAft>
              <a:buClr>
                <a:srgbClr val="000000"/>
              </a:buClr>
              <a:buSzPts val="2500"/>
              <a:buFont typeface="Arial"/>
              <a:buChar char="●"/>
            </a:pPr>
            <a:r>
              <a:rPr b="0" i="0" lang="en-US" sz="2500" u="none" cap="none" strike="noStrike">
                <a:solidFill>
                  <a:srgbClr val="000000"/>
                </a:solidFill>
                <a:latin typeface="Arial"/>
                <a:ea typeface="Arial"/>
                <a:cs typeface="Arial"/>
                <a:sym typeface="Arial"/>
              </a:rPr>
              <a:t>Establish a firm foundation on Java concepts</a:t>
            </a:r>
            <a:endParaRPr sz="1000"/>
          </a:p>
        </p:txBody>
      </p:sp>
      <p:pic>
        <p:nvPicPr>
          <p:cNvPr id="87" name="Google Shape;87;p4"/>
          <p:cNvPicPr preferRelativeResize="0"/>
          <p:nvPr/>
        </p:nvPicPr>
        <p:blipFill>
          <a:blip r:embed="rId3">
            <a:alphaModFix/>
          </a:blip>
          <a:stretch>
            <a:fillRect/>
          </a:stretch>
        </p:blipFill>
        <p:spPr>
          <a:xfrm>
            <a:off x="2836675" y="4249650"/>
            <a:ext cx="4618275" cy="25234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8"/>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298" name="Google Shape;298;p28"/>
          <p:cNvSpPr txBox="1"/>
          <p:nvPr/>
        </p:nvSpPr>
        <p:spPr>
          <a:xfrm>
            <a:off x="685800" y="152400"/>
            <a:ext cx="7772400" cy="533400"/>
          </a:xfrm>
          <a:prstGeom prst="rect">
            <a:avLst/>
          </a:prstGeom>
          <a:noFill/>
          <a:ln>
            <a:noFill/>
          </a:ln>
        </p:spPr>
        <p:txBody>
          <a:bodyPr anchorCtr="0" anchor="ctr" bIns="46075" lIns="92150" spcFirstLastPara="1" rIns="92150" wrap="square" tIns="46075">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a:solidFill>
                  <a:srgbClr val="000000"/>
                </a:solidFill>
              </a:rPr>
              <a:t>Blocks</a:t>
            </a:r>
            <a:endParaRPr b="1"/>
          </a:p>
        </p:txBody>
      </p:sp>
      <p:sp>
        <p:nvSpPr>
          <p:cNvPr id="299" name="Google Shape;299;p28"/>
          <p:cNvSpPr/>
          <p:nvPr/>
        </p:nvSpPr>
        <p:spPr>
          <a:xfrm>
            <a:off x="2027237" y="1795462"/>
            <a:ext cx="9144000" cy="1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FFFFFF"/>
              </a:solidFill>
              <a:latin typeface="Times New Roman"/>
              <a:ea typeface="Times New Roman"/>
              <a:cs typeface="Times New Roman"/>
              <a:sym typeface="Times New Roman"/>
            </a:endParaRPr>
          </a:p>
        </p:txBody>
      </p:sp>
      <p:sp>
        <p:nvSpPr>
          <p:cNvPr id="300" name="Google Shape;300;p28"/>
          <p:cNvSpPr/>
          <p:nvPr/>
        </p:nvSpPr>
        <p:spPr>
          <a:xfrm>
            <a:off x="1943100" y="1882775"/>
            <a:ext cx="9144000" cy="1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FFFFFF"/>
              </a:solidFill>
              <a:latin typeface="Times New Roman"/>
              <a:ea typeface="Times New Roman"/>
              <a:cs typeface="Times New Roman"/>
              <a:sym typeface="Times New Roman"/>
            </a:endParaRPr>
          </a:p>
        </p:txBody>
      </p:sp>
      <p:sp>
        <p:nvSpPr>
          <p:cNvPr id="301" name="Google Shape;301;p28"/>
          <p:cNvSpPr/>
          <p:nvPr/>
        </p:nvSpPr>
        <p:spPr>
          <a:xfrm>
            <a:off x="1943100" y="2182812"/>
            <a:ext cx="9144000" cy="1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FFFFFF"/>
              </a:solidFill>
              <a:latin typeface="Times New Roman"/>
              <a:ea typeface="Times New Roman"/>
              <a:cs typeface="Times New Roman"/>
              <a:sym typeface="Times New Roman"/>
            </a:endParaRPr>
          </a:p>
        </p:txBody>
      </p:sp>
      <p:sp>
        <p:nvSpPr>
          <p:cNvPr id="302" name="Google Shape;302;p28"/>
          <p:cNvSpPr/>
          <p:nvPr/>
        </p:nvSpPr>
        <p:spPr>
          <a:xfrm>
            <a:off x="2438400" y="1981200"/>
            <a:ext cx="9144000" cy="1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FFFFFF"/>
              </a:solidFill>
              <a:latin typeface="Times New Roman"/>
              <a:ea typeface="Times New Roman"/>
              <a:cs typeface="Times New Roman"/>
              <a:sym typeface="Times New Roman"/>
            </a:endParaRPr>
          </a:p>
        </p:txBody>
      </p:sp>
      <p:sp>
        <p:nvSpPr>
          <p:cNvPr id="303" name="Google Shape;303;p28"/>
          <p:cNvSpPr/>
          <p:nvPr/>
        </p:nvSpPr>
        <p:spPr>
          <a:xfrm>
            <a:off x="2655887" y="1428750"/>
            <a:ext cx="9144000" cy="1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FFFFFF"/>
              </a:solidFill>
              <a:latin typeface="Times New Roman"/>
              <a:ea typeface="Times New Roman"/>
              <a:cs typeface="Times New Roman"/>
              <a:sym typeface="Times New Roman"/>
            </a:endParaRPr>
          </a:p>
        </p:txBody>
      </p:sp>
      <p:sp>
        <p:nvSpPr>
          <p:cNvPr id="304" name="Google Shape;304;p28"/>
          <p:cNvSpPr/>
          <p:nvPr/>
        </p:nvSpPr>
        <p:spPr>
          <a:xfrm>
            <a:off x="2743200" y="2324100"/>
            <a:ext cx="9144000" cy="1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FFFFFF"/>
              </a:solidFill>
              <a:latin typeface="Times New Roman"/>
              <a:ea typeface="Times New Roman"/>
              <a:cs typeface="Times New Roman"/>
              <a:sym typeface="Times New Roman"/>
            </a:endParaRPr>
          </a:p>
        </p:txBody>
      </p:sp>
      <p:sp>
        <p:nvSpPr>
          <p:cNvPr id="305" name="Google Shape;305;p28"/>
          <p:cNvSpPr/>
          <p:nvPr/>
        </p:nvSpPr>
        <p:spPr>
          <a:xfrm>
            <a:off x="2400300" y="2705100"/>
            <a:ext cx="9144000" cy="1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FFFFFF"/>
              </a:solidFill>
              <a:latin typeface="Times New Roman"/>
              <a:ea typeface="Times New Roman"/>
              <a:cs typeface="Times New Roman"/>
              <a:sym typeface="Times New Roman"/>
            </a:endParaRPr>
          </a:p>
        </p:txBody>
      </p:sp>
      <p:sp>
        <p:nvSpPr>
          <p:cNvPr id="306" name="Google Shape;306;p28"/>
          <p:cNvSpPr txBox="1"/>
          <p:nvPr/>
        </p:nvSpPr>
        <p:spPr>
          <a:xfrm>
            <a:off x="685800" y="1109400"/>
            <a:ext cx="9144000" cy="1172100"/>
          </a:xfrm>
          <a:prstGeom prst="rect">
            <a:avLst/>
          </a:prstGeom>
          <a:noFill/>
          <a:ln>
            <a:noFill/>
          </a:ln>
        </p:spPr>
        <p:txBody>
          <a:bodyPr anchorCtr="0" anchor="t" bIns="46800" lIns="90000" spcFirstLastPara="1" rIns="90000" wrap="square" tIns="46800">
            <a:spAutoFit/>
          </a:bodyPr>
          <a:lstStyle/>
          <a:p>
            <a:pPr indent="0" lvl="0" marL="0" marR="0" rtl="0" algn="l">
              <a:lnSpc>
                <a:spcPct val="100000"/>
              </a:lnSpc>
              <a:spcBef>
                <a:spcPts val="0"/>
              </a:spcBef>
              <a:spcAft>
                <a:spcPts val="0"/>
              </a:spcAft>
              <a:buClr>
                <a:srgbClr val="FFFF99"/>
              </a:buClr>
              <a:buSzPts val="4000"/>
              <a:buFont typeface="Courier New"/>
              <a:buNone/>
            </a:pPr>
            <a:r>
              <a:rPr i="0" lang="en-US" sz="3500" u="none">
                <a:solidFill>
                  <a:schemeClr val="dk1"/>
                </a:solidFill>
              </a:rPr>
              <a:t>A pair of braces in a program forms a block that groups components of a program. </a:t>
            </a:r>
            <a:endParaRPr sz="900">
              <a:solidFill>
                <a:schemeClr val="dk1"/>
              </a:solidFill>
            </a:endParaRPr>
          </a:p>
        </p:txBody>
      </p:sp>
      <p:sp>
        <p:nvSpPr>
          <p:cNvPr id="307" name="Google Shape;307;p28"/>
          <p:cNvSpPr/>
          <p:nvPr/>
        </p:nvSpPr>
        <p:spPr>
          <a:xfrm>
            <a:off x="2400300" y="2971800"/>
            <a:ext cx="9144000" cy="15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2400" u="none">
              <a:solidFill>
                <a:srgbClr val="FFFFFF"/>
              </a:solidFill>
              <a:latin typeface="Times New Roman"/>
              <a:ea typeface="Times New Roman"/>
              <a:cs typeface="Times New Roman"/>
              <a:sym typeface="Times New Roman"/>
            </a:endParaRPr>
          </a:p>
        </p:txBody>
      </p:sp>
      <p:pic>
        <p:nvPicPr>
          <p:cNvPr id="308" name="Google Shape;308;p28"/>
          <p:cNvPicPr preferRelativeResize="0"/>
          <p:nvPr/>
        </p:nvPicPr>
        <p:blipFill rotWithShape="1">
          <a:blip r:embed="rId3">
            <a:alphaModFix/>
          </a:blip>
          <a:srcRect b="0" l="0" r="0" t="0"/>
          <a:stretch/>
        </p:blipFill>
        <p:spPr>
          <a:xfrm>
            <a:off x="-533400" y="3276600"/>
            <a:ext cx="9677400" cy="20367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9"/>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314" name="Google Shape;314;p29"/>
          <p:cNvSpPr txBox="1"/>
          <p:nvPr/>
        </p:nvSpPr>
        <p:spPr>
          <a:xfrm>
            <a:off x="685800" y="0"/>
            <a:ext cx="7772400" cy="1428750"/>
          </a:xfrm>
          <a:prstGeom prst="rect">
            <a:avLst/>
          </a:prstGeom>
          <a:noFill/>
          <a:ln>
            <a:noFill/>
          </a:ln>
        </p:spPr>
        <p:txBody>
          <a:bodyPr anchorCtr="0" anchor="ctr" bIns="46075" lIns="92150" spcFirstLastPara="1" rIns="92150" wrap="square" tIns="46075">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a:solidFill>
                  <a:srgbClr val="000000"/>
                </a:solidFill>
              </a:rPr>
              <a:t>Classes</a:t>
            </a:r>
            <a:endParaRPr b="1"/>
          </a:p>
        </p:txBody>
      </p:sp>
      <p:sp>
        <p:nvSpPr>
          <p:cNvPr id="315" name="Google Shape;315;p29"/>
          <p:cNvSpPr txBox="1"/>
          <p:nvPr/>
        </p:nvSpPr>
        <p:spPr>
          <a:xfrm>
            <a:off x="642838" y="1078575"/>
            <a:ext cx="8991600" cy="5029200"/>
          </a:xfrm>
          <a:prstGeom prst="rect">
            <a:avLst/>
          </a:prstGeom>
          <a:noFill/>
          <a:ln>
            <a:noFill/>
          </a:ln>
        </p:spPr>
        <p:txBody>
          <a:bodyPr anchorCtr="0" anchor="t" bIns="46075" lIns="92150" spcFirstLastPara="1" rIns="92150" wrap="square" tIns="46075">
            <a:noAutofit/>
          </a:bodyPr>
          <a:lstStyle/>
          <a:p>
            <a:pPr indent="0" lvl="0" marL="0" marR="0" rtl="0" algn="l">
              <a:lnSpc>
                <a:spcPct val="100000"/>
              </a:lnSpc>
              <a:spcBef>
                <a:spcPts val="0"/>
              </a:spcBef>
              <a:spcAft>
                <a:spcPts val="0"/>
              </a:spcAft>
              <a:buClr>
                <a:srgbClr val="FFFF99"/>
              </a:buClr>
              <a:buSzPts val="3600"/>
              <a:buFont typeface="Courier New"/>
              <a:buNone/>
            </a:pPr>
            <a:r>
              <a:rPr i="0" lang="en-US" sz="2600" u="none">
                <a:solidFill>
                  <a:schemeClr val="dk1"/>
                </a:solidFill>
              </a:rPr>
              <a:t>A class is a template or blueprint for objects.</a:t>
            </a:r>
            <a:endParaRPr i="0" sz="2600" u="none">
              <a:solidFill>
                <a:schemeClr val="dk1"/>
              </a:solidFill>
            </a:endParaRPr>
          </a:p>
          <a:p>
            <a:pPr indent="0" lvl="0" marL="0" marR="0" rtl="0" algn="l">
              <a:lnSpc>
                <a:spcPct val="100000"/>
              </a:lnSpc>
              <a:spcBef>
                <a:spcPts val="0"/>
              </a:spcBef>
              <a:spcAft>
                <a:spcPts val="0"/>
              </a:spcAft>
              <a:buClr>
                <a:srgbClr val="FFFF99"/>
              </a:buClr>
              <a:buSzPts val="3600"/>
              <a:buFont typeface="Courier New"/>
              <a:buNone/>
            </a:pPr>
            <a:r>
              <a:rPr i="0" lang="en-US" sz="2600" u="none">
                <a:solidFill>
                  <a:schemeClr val="dk1"/>
                </a:solidFill>
              </a:rPr>
              <a:t>To program in Java, you must understand classes and be able to write and use them. </a:t>
            </a:r>
            <a:endParaRPr sz="2600">
              <a:solidFill>
                <a:schemeClr val="dk1"/>
              </a:solidFill>
            </a:endParaRPr>
          </a:p>
          <a:p>
            <a:pPr indent="0" lvl="0" marL="0" marR="0" rtl="0" algn="l">
              <a:lnSpc>
                <a:spcPct val="100000"/>
              </a:lnSpc>
              <a:spcBef>
                <a:spcPts val="0"/>
              </a:spcBef>
              <a:spcAft>
                <a:spcPts val="0"/>
              </a:spcAft>
              <a:buClr>
                <a:srgbClr val="FFFF99"/>
              </a:buClr>
              <a:buSzPts val="3600"/>
              <a:buFont typeface="Courier New"/>
              <a:buNone/>
            </a:pPr>
            <a:r>
              <a:rPr lang="en-US" sz="2600">
                <a:solidFill>
                  <a:schemeClr val="dk1"/>
                </a:solidFill>
              </a:rPr>
              <a:t>A</a:t>
            </a:r>
            <a:r>
              <a:rPr i="0" lang="en-US" sz="2600" u="none">
                <a:solidFill>
                  <a:schemeClr val="dk1"/>
                </a:solidFill>
              </a:rPr>
              <a:t> program is defined by using one or more classes.</a:t>
            </a:r>
            <a:r>
              <a:rPr i="0" lang="en-US" sz="3000" u="none">
                <a:solidFill>
                  <a:schemeClr val="dk1"/>
                </a:solidFill>
              </a:rPr>
              <a:t> </a:t>
            </a:r>
            <a:endParaRPr sz="400">
              <a:solidFill>
                <a:schemeClr val="dk1"/>
              </a:solidFill>
            </a:endParaRPr>
          </a:p>
        </p:txBody>
      </p:sp>
      <p:pic>
        <p:nvPicPr>
          <p:cNvPr id="316" name="Google Shape;316;p29"/>
          <p:cNvPicPr preferRelativeResize="0"/>
          <p:nvPr/>
        </p:nvPicPr>
        <p:blipFill>
          <a:blip r:embed="rId3">
            <a:alphaModFix/>
          </a:blip>
          <a:stretch>
            <a:fillRect/>
          </a:stretch>
        </p:blipFill>
        <p:spPr>
          <a:xfrm>
            <a:off x="939013" y="3219701"/>
            <a:ext cx="8010725" cy="3638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0"/>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322" name="Google Shape;322;p30"/>
          <p:cNvSpPr txBox="1"/>
          <p:nvPr/>
        </p:nvSpPr>
        <p:spPr>
          <a:xfrm>
            <a:off x="685800" y="0"/>
            <a:ext cx="7772400" cy="1428750"/>
          </a:xfrm>
          <a:prstGeom prst="rect">
            <a:avLst/>
          </a:prstGeom>
          <a:noFill/>
          <a:ln>
            <a:noFill/>
          </a:ln>
        </p:spPr>
        <p:txBody>
          <a:bodyPr anchorCtr="0" anchor="ctr" bIns="46075" lIns="92150" spcFirstLastPara="1" rIns="92150" wrap="square" tIns="46075">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a:solidFill>
                  <a:srgbClr val="000000"/>
                </a:solidFill>
              </a:rPr>
              <a:t>Methods</a:t>
            </a:r>
            <a:endParaRPr b="1"/>
          </a:p>
        </p:txBody>
      </p:sp>
      <p:sp>
        <p:nvSpPr>
          <p:cNvPr id="323" name="Google Shape;323;p30"/>
          <p:cNvSpPr txBox="1"/>
          <p:nvPr/>
        </p:nvSpPr>
        <p:spPr>
          <a:xfrm>
            <a:off x="860425" y="1212425"/>
            <a:ext cx="7982700" cy="5340300"/>
          </a:xfrm>
          <a:prstGeom prst="rect">
            <a:avLst/>
          </a:prstGeom>
          <a:noFill/>
          <a:ln>
            <a:noFill/>
          </a:ln>
        </p:spPr>
        <p:txBody>
          <a:bodyPr anchorCtr="0" anchor="t" bIns="46075" lIns="92150" spcFirstLastPara="1" rIns="92150" wrap="square" tIns="46075">
            <a:noAutofit/>
          </a:bodyPr>
          <a:lstStyle/>
          <a:p>
            <a:pPr indent="0" lvl="0" marL="0" marR="0" rtl="0" algn="l">
              <a:lnSpc>
                <a:spcPct val="90000"/>
              </a:lnSpc>
              <a:spcBef>
                <a:spcPts val="0"/>
              </a:spcBef>
              <a:spcAft>
                <a:spcPts val="0"/>
              </a:spcAft>
              <a:buClr>
                <a:srgbClr val="FFFF99"/>
              </a:buClr>
              <a:buSzPts val="3600"/>
              <a:buFont typeface="Palatino"/>
              <a:buNone/>
            </a:pPr>
            <a:r>
              <a:rPr i="0" lang="en-US" sz="2800" u="none">
                <a:solidFill>
                  <a:schemeClr val="dk1"/>
                </a:solidFill>
              </a:rPr>
              <a:t>What is </a:t>
            </a:r>
            <a:r>
              <a:rPr i="0" lang="en-US" sz="2800" u="sng">
                <a:solidFill>
                  <a:schemeClr val="dk1"/>
                </a:solidFill>
              </a:rPr>
              <a:t>System.out.println</a:t>
            </a:r>
            <a:r>
              <a:rPr i="0" lang="en-US" sz="2800" u="none">
                <a:solidFill>
                  <a:schemeClr val="dk1"/>
                </a:solidFill>
              </a:rPr>
              <a:t>? </a:t>
            </a:r>
            <a:endParaRPr i="0" sz="2800" u="none">
              <a:solidFill>
                <a:schemeClr val="dk1"/>
              </a:solidFill>
            </a:endParaRPr>
          </a:p>
          <a:p>
            <a:pPr indent="0" lvl="0" marL="0" marR="0" rtl="0" algn="l">
              <a:lnSpc>
                <a:spcPct val="90000"/>
              </a:lnSpc>
              <a:spcBef>
                <a:spcPts val="0"/>
              </a:spcBef>
              <a:spcAft>
                <a:spcPts val="0"/>
              </a:spcAft>
              <a:buClr>
                <a:srgbClr val="FFFF99"/>
              </a:buClr>
              <a:buSzPts val="3600"/>
              <a:buFont typeface="Palatino"/>
              <a:buNone/>
            </a:pPr>
            <a:r>
              <a:t/>
            </a:r>
            <a:endParaRPr sz="2800">
              <a:solidFill>
                <a:schemeClr val="dk1"/>
              </a:solidFill>
            </a:endParaRPr>
          </a:p>
          <a:p>
            <a:pPr indent="0" lvl="0" marL="0" marR="0" rtl="0" algn="l">
              <a:lnSpc>
                <a:spcPct val="90000"/>
              </a:lnSpc>
              <a:spcBef>
                <a:spcPts val="0"/>
              </a:spcBef>
              <a:spcAft>
                <a:spcPts val="0"/>
              </a:spcAft>
              <a:buClr>
                <a:srgbClr val="FFFF99"/>
              </a:buClr>
              <a:buSzPts val="3600"/>
              <a:buFont typeface="Palatino"/>
              <a:buNone/>
            </a:pPr>
            <a:r>
              <a:rPr i="0" lang="en-US" sz="2800" u="none">
                <a:solidFill>
                  <a:schemeClr val="dk1"/>
                </a:solidFill>
              </a:rPr>
              <a:t>It is a </a:t>
            </a:r>
            <a:r>
              <a:rPr i="1" lang="en-US" sz="2800" u="none">
                <a:solidFill>
                  <a:schemeClr val="dk1"/>
                </a:solidFill>
              </a:rPr>
              <a:t>method</a:t>
            </a:r>
            <a:r>
              <a:rPr i="0" lang="en-US" sz="2800" u="none">
                <a:solidFill>
                  <a:schemeClr val="dk1"/>
                </a:solidFill>
              </a:rPr>
              <a:t>: a collection of statements that performs a sequence of operations to display a message on the console.</a:t>
            </a:r>
            <a:endParaRPr i="0" sz="2800" u="none">
              <a:solidFill>
                <a:schemeClr val="dk1"/>
              </a:solidFill>
            </a:endParaRPr>
          </a:p>
          <a:p>
            <a:pPr indent="0" lvl="0" marL="0" marR="0" rtl="0" algn="l">
              <a:lnSpc>
                <a:spcPct val="90000"/>
              </a:lnSpc>
              <a:spcBef>
                <a:spcPts val="0"/>
              </a:spcBef>
              <a:spcAft>
                <a:spcPts val="0"/>
              </a:spcAft>
              <a:buClr>
                <a:srgbClr val="FFFF99"/>
              </a:buClr>
              <a:buSzPts val="3600"/>
              <a:buFont typeface="Palatino"/>
              <a:buNone/>
            </a:pPr>
            <a:r>
              <a:rPr i="0" lang="en-US" sz="2800" u="none">
                <a:solidFill>
                  <a:schemeClr val="dk1"/>
                </a:solidFill>
              </a:rPr>
              <a:t>It is used by invoking a statement with a string argument. </a:t>
            </a:r>
            <a:endParaRPr i="0" sz="2800" u="none">
              <a:solidFill>
                <a:schemeClr val="dk1"/>
              </a:solidFill>
            </a:endParaRPr>
          </a:p>
          <a:p>
            <a:pPr indent="0" lvl="0" marL="0" marR="0" rtl="0" algn="l">
              <a:lnSpc>
                <a:spcPct val="90000"/>
              </a:lnSpc>
              <a:spcBef>
                <a:spcPts val="0"/>
              </a:spcBef>
              <a:spcAft>
                <a:spcPts val="0"/>
              </a:spcAft>
              <a:buClr>
                <a:srgbClr val="FFFF99"/>
              </a:buClr>
              <a:buSzPts val="3600"/>
              <a:buFont typeface="Palatino"/>
              <a:buNone/>
            </a:pPr>
            <a:r>
              <a:rPr i="0" lang="en-US" sz="2800" u="none">
                <a:solidFill>
                  <a:schemeClr val="dk1"/>
                </a:solidFill>
              </a:rPr>
              <a:t>The string argument is enclosed within parentheses. In this case, the argument is </a:t>
            </a:r>
            <a:endParaRPr i="0" sz="2800" u="none">
              <a:solidFill>
                <a:schemeClr val="dk1"/>
              </a:solidFill>
            </a:endParaRPr>
          </a:p>
          <a:p>
            <a:pPr indent="0" lvl="0" marL="0" marR="0" rtl="0" algn="l">
              <a:lnSpc>
                <a:spcPct val="90000"/>
              </a:lnSpc>
              <a:spcBef>
                <a:spcPts val="0"/>
              </a:spcBef>
              <a:spcAft>
                <a:spcPts val="0"/>
              </a:spcAft>
              <a:buClr>
                <a:srgbClr val="FFFF99"/>
              </a:buClr>
              <a:buSzPts val="3600"/>
              <a:buFont typeface="Palatino"/>
              <a:buNone/>
            </a:pPr>
            <a:r>
              <a:rPr i="0" lang="en-US" sz="2800" u="sng">
                <a:solidFill>
                  <a:schemeClr val="dk1"/>
                </a:solidFill>
              </a:rPr>
              <a:t>"</a:t>
            </a:r>
            <a:r>
              <a:rPr lang="en-US" sz="2800" u="sng">
                <a:solidFill>
                  <a:schemeClr val="dk1"/>
                </a:solidFill>
              </a:rPr>
              <a:t>Hello World</a:t>
            </a:r>
            <a:r>
              <a:rPr i="0" lang="en-US" sz="2800" u="sng">
                <a:solidFill>
                  <a:schemeClr val="dk1"/>
                </a:solidFill>
              </a:rPr>
              <a:t>!"</a:t>
            </a:r>
            <a:r>
              <a:rPr i="0" lang="en-US" sz="2800" u="none">
                <a:solidFill>
                  <a:schemeClr val="dk1"/>
                </a:solidFill>
              </a:rPr>
              <a:t> </a:t>
            </a:r>
            <a:endParaRPr sz="6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1"/>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329" name="Google Shape;329;p31"/>
          <p:cNvSpPr txBox="1"/>
          <p:nvPr/>
        </p:nvSpPr>
        <p:spPr>
          <a:xfrm>
            <a:off x="685800" y="0"/>
            <a:ext cx="7772400" cy="1428750"/>
          </a:xfrm>
          <a:prstGeom prst="rect">
            <a:avLst/>
          </a:prstGeom>
          <a:noFill/>
          <a:ln>
            <a:noFill/>
          </a:ln>
        </p:spPr>
        <p:txBody>
          <a:bodyPr anchorCtr="0" anchor="ctr" bIns="46075" lIns="92150" spcFirstLastPara="1" rIns="92150" wrap="square" tIns="46075">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a:solidFill>
                  <a:srgbClr val="000000"/>
                </a:solidFill>
                <a:latin typeface="Arial"/>
                <a:ea typeface="Arial"/>
                <a:cs typeface="Arial"/>
                <a:sym typeface="Arial"/>
              </a:rPr>
              <a:t>main() Method</a:t>
            </a:r>
            <a:endParaRPr/>
          </a:p>
        </p:txBody>
      </p:sp>
      <p:sp>
        <p:nvSpPr>
          <p:cNvPr id="330" name="Google Shape;330;p31"/>
          <p:cNvSpPr txBox="1"/>
          <p:nvPr/>
        </p:nvSpPr>
        <p:spPr>
          <a:xfrm>
            <a:off x="791000" y="1129100"/>
            <a:ext cx="8991600" cy="5486400"/>
          </a:xfrm>
          <a:prstGeom prst="rect">
            <a:avLst/>
          </a:prstGeom>
          <a:noFill/>
          <a:ln>
            <a:noFill/>
          </a:ln>
        </p:spPr>
        <p:txBody>
          <a:bodyPr anchorCtr="0" anchor="t" bIns="46075" lIns="92150" spcFirstLastPara="1" rIns="92150" wrap="square" tIns="46075">
            <a:noAutofit/>
          </a:bodyPr>
          <a:lstStyle/>
          <a:p>
            <a:pPr indent="0" lvl="0" marL="0" marR="0" rtl="0" algn="l">
              <a:lnSpc>
                <a:spcPct val="90000"/>
              </a:lnSpc>
              <a:spcBef>
                <a:spcPts val="0"/>
              </a:spcBef>
              <a:spcAft>
                <a:spcPts val="0"/>
              </a:spcAft>
              <a:buClr>
                <a:srgbClr val="FFFF99"/>
              </a:buClr>
              <a:buSzPts val="3600"/>
              <a:buFont typeface="Courier New"/>
              <a:buNone/>
            </a:pPr>
            <a:r>
              <a:rPr i="0" lang="en-US" sz="2700" u="none">
                <a:solidFill>
                  <a:schemeClr val="dk1"/>
                </a:solidFill>
              </a:rPr>
              <a:t>The </a:t>
            </a:r>
            <a:r>
              <a:rPr i="0" lang="en-US" sz="2700" u="sng">
                <a:solidFill>
                  <a:schemeClr val="dk1"/>
                </a:solidFill>
              </a:rPr>
              <a:t>main</a:t>
            </a:r>
            <a:r>
              <a:rPr i="0" lang="en-US" sz="2700" u="none">
                <a:solidFill>
                  <a:schemeClr val="dk1"/>
                </a:solidFill>
              </a:rPr>
              <a:t> method provides the control of program flow. The Java interpreter executes the application by invoking the </a:t>
            </a:r>
            <a:r>
              <a:rPr i="0" lang="en-US" sz="2700" u="sng">
                <a:solidFill>
                  <a:schemeClr val="dk1"/>
                </a:solidFill>
              </a:rPr>
              <a:t>main</a:t>
            </a:r>
            <a:r>
              <a:rPr i="0" lang="en-US" sz="2700" u="none">
                <a:solidFill>
                  <a:schemeClr val="dk1"/>
                </a:solidFill>
              </a:rPr>
              <a:t> method. </a:t>
            </a:r>
            <a:endParaRPr sz="500">
              <a:solidFill>
                <a:schemeClr val="dk1"/>
              </a:solidFill>
            </a:endParaRPr>
          </a:p>
          <a:p>
            <a:pPr indent="0" lvl="0" marL="0" marR="0" rtl="0" algn="just">
              <a:lnSpc>
                <a:spcPct val="90000"/>
              </a:lnSpc>
              <a:spcBef>
                <a:spcPts val="900"/>
              </a:spcBef>
              <a:spcAft>
                <a:spcPts val="0"/>
              </a:spcAft>
              <a:buClr>
                <a:srgbClr val="FFFF99"/>
              </a:buClr>
              <a:buSzPts val="3600"/>
              <a:buFont typeface="Courier New"/>
              <a:buNone/>
            </a:pPr>
            <a:r>
              <a:rPr i="0" lang="en-US" sz="2700" u="none">
                <a:solidFill>
                  <a:schemeClr val="dk1"/>
                </a:solidFill>
              </a:rPr>
              <a:t> </a:t>
            </a:r>
            <a:endParaRPr sz="500">
              <a:solidFill>
                <a:schemeClr val="dk1"/>
              </a:solidFill>
            </a:endParaRPr>
          </a:p>
          <a:p>
            <a:pPr indent="0" lvl="0" marL="0" marR="0" rtl="0" algn="l">
              <a:lnSpc>
                <a:spcPct val="90000"/>
              </a:lnSpc>
              <a:spcBef>
                <a:spcPts val="900"/>
              </a:spcBef>
              <a:spcAft>
                <a:spcPts val="0"/>
              </a:spcAft>
              <a:buClr>
                <a:srgbClr val="FFFF99"/>
              </a:buClr>
              <a:buSzPts val="3600"/>
              <a:buFont typeface="Courier New"/>
              <a:buNone/>
            </a:pPr>
            <a:r>
              <a:rPr i="0" lang="en-US" sz="2700" u="none">
                <a:solidFill>
                  <a:schemeClr val="dk1"/>
                </a:solidFill>
              </a:rPr>
              <a:t>The </a:t>
            </a:r>
            <a:r>
              <a:rPr i="0" lang="en-US" sz="2700" u="sng">
                <a:solidFill>
                  <a:schemeClr val="dk1"/>
                </a:solidFill>
              </a:rPr>
              <a:t>main</a:t>
            </a:r>
            <a:r>
              <a:rPr i="0" lang="en-US" sz="2700" u="none">
                <a:solidFill>
                  <a:schemeClr val="dk1"/>
                </a:solidFill>
              </a:rPr>
              <a:t> method looks like this:</a:t>
            </a:r>
            <a:endParaRPr sz="500">
              <a:solidFill>
                <a:schemeClr val="dk1"/>
              </a:solidFill>
            </a:endParaRPr>
          </a:p>
          <a:p>
            <a:pPr indent="0" lvl="0" marL="0" marR="0" rtl="0" algn="just">
              <a:lnSpc>
                <a:spcPct val="90000"/>
              </a:lnSpc>
              <a:spcBef>
                <a:spcPts val="900"/>
              </a:spcBef>
              <a:spcAft>
                <a:spcPts val="0"/>
              </a:spcAft>
              <a:buClr>
                <a:srgbClr val="FFFF99"/>
              </a:buClr>
              <a:buSzPts val="3600"/>
              <a:buFont typeface="Courier New"/>
              <a:buNone/>
            </a:pPr>
            <a:r>
              <a:rPr i="0" lang="en-US" sz="2700" u="none">
                <a:solidFill>
                  <a:schemeClr val="dk1"/>
                </a:solidFill>
              </a:rPr>
              <a:t> </a:t>
            </a:r>
            <a:endParaRPr sz="500">
              <a:solidFill>
                <a:schemeClr val="dk1"/>
              </a:solidFill>
            </a:endParaRPr>
          </a:p>
          <a:p>
            <a:pPr indent="0" lvl="0" marL="0" marR="0" rtl="0" algn="l">
              <a:lnSpc>
                <a:spcPct val="90000"/>
              </a:lnSpc>
              <a:spcBef>
                <a:spcPts val="900"/>
              </a:spcBef>
              <a:spcAft>
                <a:spcPts val="0"/>
              </a:spcAft>
              <a:buClr>
                <a:srgbClr val="FFFF99"/>
              </a:buClr>
              <a:buSzPts val="3600"/>
              <a:buFont typeface="Courier New"/>
              <a:buNone/>
            </a:pPr>
            <a:r>
              <a:rPr i="0" lang="en-US" sz="2700" u="none">
                <a:solidFill>
                  <a:schemeClr val="dk1"/>
                </a:solidFill>
              </a:rPr>
              <a:t>public static void main(String[] args) {</a:t>
            </a:r>
            <a:endParaRPr sz="500">
              <a:solidFill>
                <a:schemeClr val="dk1"/>
              </a:solidFill>
            </a:endParaRPr>
          </a:p>
          <a:p>
            <a:pPr indent="0" lvl="0" marL="0" marR="0" rtl="0" algn="l">
              <a:lnSpc>
                <a:spcPct val="90000"/>
              </a:lnSpc>
              <a:spcBef>
                <a:spcPts val="900"/>
              </a:spcBef>
              <a:spcAft>
                <a:spcPts val="0"/>
              </a:spcAft>
              <a:buClr>
                <a:srgbClr val="FFFF99"/>
              </a:buClr>
              <a:buSzPts val="3600"/>
              <a:buFont typeface="Courier New"/>
              <a:buNone/>
            </a:pPr>
            <a:r>
              <a:rPr i="0" lang="en-US" sz="2700" u="none">
                <a:solidFill>
                  <a:schemeClr val="dk1"/>
                </a:solidFill>
              </a:rPr>
              <a:t>  // Statements;</a:t>
            </a:r>
            <a:endParaRPr sz="500">
              <a:solidFill>
                <a:schemeClr val="dk1"/>
              </a:solidFill>
            </a:endParaRPr>
          </a:p>
          <a:p>
            <a:pPr indent="0" lvl="0" marL="0" marR="0" rtl="0" algn="l">
              <a:lnSpc>
                <a:spcPct val="90000"/>
              </a:lnSpc>
              <a:spcBef>
                <a:spcPts val="900"/>
              </a:spcBef>
              <a:spcAft>
                <a:spcPts val="0"/>
              </a:spcAft>
              <a:buClr>
                <a:srgbClr val="FFFF99"/>
              </a:buClr>
              <a:buSzPts val="3600"/>
              <a:buFont typeface="Courier New"/>
              <a:buNone/>
            </a:pPr>
            <a:r>
              <a:rPr i="0" lang="en-US" sz="2700" u="none">
                <a:solidFill>
                  <a:schemeClr val="dk1"/>
                </a:solidFill>
              </a:rPr>
              <a:t>}</a:t>
            </a:r>
            <a:endParaRPr sz="5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37cb3c119e_0_191"/>
          <p:cNvSpPr txBox="1"/>
          <p:nvPr/>
        </p:nvSpPr>
        <p:spPr>
          <a:xfrm>
            <a:off x="513650" y="430350"/>
            <a:ext cx="5233800" cy="63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600"/>
              </a:spcAft>
              <a:buNone/>
            </a:pPr>
            <a:r>
              <a:rPr b="1" lang="en-US" sz="2400">
                <a:solidFill>
                  <a:schemeClr val="dk1"/>
                </a:solidFill>
                <a:highlight>
                  <a:srgbClr val="CFE2F3"/>
                </a:highlight>
                <a:latin typeface="Verdana"/>
                <a:ea typeface="Verdana"/>
                <a:cs typeface="Verdana"/>
                <a:sym typeface="Verdana"/>
              </a:rPr>
              <a:t>Basic Example programs</a:t>
            </a:r>
            <a:endParaRPr b="1" sz="2200">
              <a:solidFill>
                <a:schemeClr val="dk1"/>
              </a:solidFill>
              <a:highlight>
                <a:srgbClr val="CFE2F3"/>
              </a:highlight>
              <a:latin typeface="Open Sans"/>
              <a:ea typeface="Open Sans"/>
              <a:cs typeface="Open Sans"/>
              <a:sym typeface="Open Sans"/>
            </a:endParaRPr>
          </a:p>
        </p:txBody>
      </p:sp>
      <p:sp>
        <p:nvSpPr>
          <p:cNvPr id="338" name="Google Shape;338;g237cb3c119e_0_191"/>
          <p:cNvSpPr txBox="1"/>
          <p:nvPr/>
        </p:nvSpPr>
        <p:spPr>
          <a:xfrm>
            <a:off x="735775" y="1263325"/>
            <a:ext cx="6788700" cy="4248000"/>
          </a:xfrm>
          <a:prstGeom prst="rect">
            <a:avLst/>
          </a:prstGeom>
          <a:noFill/>
          <a:ln>
            <a:noFill/>
          </a:ln>
        </p:spPr>
        <p:txBody>
          <a:bodyPr anchorCtr="0" anchor="t" bIns="91425" lIns="91425" spcFirstLastPara="1" rIns="91425" wrap="square" tIns="91425">
            <a:noAutofit/>
          </a:bodyPr>
          <a:lstStyle/>
          <a:p>
            <a:pPr indent="0" lvl="0" marL="355600" marR="317500" rtl="0" algn="just">
              <a:lnSpc>
                <a:spcPct val="225000"/>
              </a:lnSpc>
              <a:spcBef>
                <a:spcPts val="400"/>
              </a:spcBef>
              <a:spcAft>
                <a:spcPts val="2700"/>
              </a:spcAft>
              <a:buNone/>
            </a:pPr>
            <a:r>
              <a:t/>
            </a:r>
            <a:endParaRPr sz="2200"/>
          </a:p>
        </p:txBody>
      </p:sp>
      <p:pic>
        <p:nvPicPr>
          <p:cNvPr id="339" name="Google Shape;339;g237cb3c119e_0_191"/>
          <p:cNvPicPr preferRelativeResize="0"/>
          <p:nvPr/>
        </p:nvPicPr>
        <p:blipFill>
          <a:blip r:embed="rId3">
            <a:alphaModFix/>
          </a:blip>
          <a:stretch>
            <a:fillRect/>
          </a:stretch>
        </p:blipFill>
        <p:spPr>
          <a:xfrm>
            <a:off x="236000" y="2026850"/>
            <a:ext cx="3819503" cy="3484476"/>
          </a:xfrm>
          <a:prstGeom prst="rect">
            <a:avLst/>
          </a:prstGeom>
          <a:noFill/>
          <a:ln>
            <a:noFill/>
          </a:ln>
        </p:spPr>
      </p:pic>
      <p:pic>
        <p:nvPicPr>
          <p:cNvPr id="340" name="Google Shape;340;g237cb3c119e_0_191"/>
          <p:cNvPicPr preferRelativeResize="0"/>
          <p:nvPr/>
        </p:nvPicPr>
        <p:blipFill>
          <a:blip r:embed="rId4">
            <a:alphaModFix/>
          </a:blip>
          <a:stretch>
            <a:fillRect/>
          </a:stretch>
        </p:blipFill>
        <p:spPr>
          <a:xfrm>
            <a:off x="4456199" y="909650"/>
            <a:ext cx="4649025" cy="587154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28d68e4bc99_0_3"/>
          <p:cNvSpPr txBox="1"/>
          <p:nvPr/>
        </p:nvSpPr>
        <p:spPr>
          <a:xfrm>
            <a:off x="453325" y="343225"/>
            <a:ext cx="4002000" cy="10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00">
                <a:latin typeface="Open Sans"/>
                <a:ea typeface="Open Sans"/>
                <a:cs typeface="Open Sans"/>
                <a:sym typeface="Open Sans"/>
              </a:rPr>
              <a:t>OOP concepts</a:t>
            </a:r>
            <a:endParaRPr b="1" sz="2900">
              <a:latin typeface="Open Sans"/>
              <a:ea typeface="Open Sans"/>
              <a:cs typeface="Open Sans"/>
              <a:sym typeface="Open Sans"/>
            </a:endParaRPr>
          </a:p>
        </p:txBody>
      </p:sp>
      <p:pic>
        <p:nvPicPr>
          <p:cNvPr id="348" name="Google Shape;348;g28d68e4bc99_0_3"/>
          <p:cNvPicPr preferRelativeResize="0"/>
          <p:nvPr/>
        </p:nvPicPr>
        <p:blipFill>
          <a:blip r:embed="rId3">
            <a:alphaModFix/>
          </a:blip>
          <a:stretch>
            <a:fillRect/>
          </a:stretch>
        </p:blipFill>
        <p:spPr>
          <a:xfrm>
            <a:off x="5251840" y="689700"/>
            <a:ext cx="2510510" cy="2739300"/>
          </a:xfrm>
          <a:prstGeom prst="rect">
            <a:avLst/>
          </a:prstGeom>
          <a:noFill/>
          <a:ln>
            <a:noFill/>
          </a:ln>
        </p:spPr>
      </p:pic>
      <p:pic>
        <p:nvPicPr>
          <p:cNvPr id="349" name="Google Shape;349;g28d68e4bc99_0_3"/>
          <p:cNvPicPr preferRelativeResize="0"/>
          <p:nvPr/>
        </p:nvPicPr>
        <p:blipFill>
          <a:blip r:embed="rId4">
            <a:alphaModFix/>
          </a:blip>
          <a:stretch>
            <a:fillRect/>
          </a:stretch>
        </p:blipFill>
        <p:spPr>
          <a:xfrm>
            <a:off x="254625" y="3548825"/>
            <a:ext cx="5700950" cy="3151646"/>
          </a:xfrm>
          <a:prstGeom prst="rect">
            <a:avLst/>
          </a:prstGeom>
          <a:noFill/>
          <a:ln>
            <a:noFill/>
          </a:ln>
        </p:spPr>
      </p:pic>
      <p:sp>
        <p:nvSpPr>
          <p:cNvPr id="350" name="Google Shape;350;g28d68e4bc99_0_3"/>
          <p:cNvSpPr txBox="1"/>
          <p:nvPr/>
        </p:nvSpPr>
        <p:spPr>
          <a:xfrm>
            <a:off x="628175" y="1314600"/>
            <a:ext cx="4002000" cy="273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Open Sans"/>
                <a:ea typeface="Open Sans"/>
                <a:cs typeface="Open Sans"/>
                <a:sym typeface="Open Sans"/>
              </a:rPr>
              <a:t>1.Class</a:t>
            </a:r>
            <a:endParaRPr sz="2200">
              <a:latin typeface="Open Sans"/>
              <a:ea typeface="Open Sans"/>
              <a:cs typeface="Open Sans"/>
              <a:sym typeface="Open Sans"/>
            </a:endParaRPr>
          </a:p>
          <a:p>
            <a:pPr indent="0" lvl="0" marL="0" rtl="0" algn="l">
              <a:spcBef>
                <a:spcPts val="0"/>
              </a:spcBef>
              <a:spcAft>
                <a:spcPts val="0"/>
              </a:spcAft>
              <a:buNone/>
            </a:pPr>
            <a:r>
              <a:rPr lang="en-US" sz="2200">
                <a:latin typeface="Open Sans"/>
                <a:ea typeface="Open Sans"/>
                <a:cs typeface="Open Sans"/>
                <a:sym typeface="Open Sans"/>
              </a:rPr>
              <a:t>2. Objects</a:t>
            </a:r>
            <a:endParaRPr sz="2200">
              <a:latin typeface="Open Sans"/>
              <a:ea typeface="Open Sans"/>
              <a:cs typeface="Open Sans"/>
              <a:sym typeface="Open Sans"/>
            </a:endParaRPr>
          </a:p>
          <a:p>
            <a:pPr indent="0" lvl="0" marL="0" rtl="0" algn="l">
              <a:spcBef>
                <a:spcPts val="0"/>
              </a:spcBef>
              <a:spcAft>
                <a:spcPts val="0"/>
              </a:spcAft>
              <a:buNone/>
            </a:pPr>
            <a:r>
              <a:rPr lang="en-US" sz="2200">
                <a:latin typeface="Open Sans"/>
                <a:ea typeface="Open Sans"/>
                <a:cs typeface="Open Sans"/>
                <a:sym typeface="Open Sans"/>
              </a:rPr>
              <a:t>3. Encapsulation</a:t>
            </a:r>
            <a:endParaRPr sz="2200">
              <a:latin typeface="Open Sans"/>
              <a:ea typeface="Open Sans"/>
              <a:cs typeface="Open Sans"/>
              <a:sym typeface="Open Sans"/>
            </a:endParaRPr>
          </a:p>
          <a:p>
            <a:pPr indent="0" lvl="0" marL="0" rtl="0" algn="l">
              <a:spcBef>
                <a:spcPts val="0"/>
              </a:spcBef>
              <a:spcAft>
                <a:spcPts val="0"/>
              </a:spcAft>
              <a:buNone/>
            </a:pPr>
            <a:r>
              <a:rPr lang="en-US" sz="2200">
                <a:latin typeface="Open Sans"/>
                <a:ea typeface="Open Sans"/>
                <a:cs typeface="Open Sans"/>
                <a:sym typeface="Open Sans"/>
              </a:rPr>
              <a:t>4. Polymorphism</a:t>
            </a:r>
            <a:endParaRPr sz="2200">
              <a:latin typeface="Open Sans"/>
              <a:ea typeface="Open Sans"/>
              <a:cs typeface="Open Sans"/>
              <a:sym typeface="Open Sans"/>
            </a:endParaRPr>
          </a:p>
          <a:p>
            <a:pPr indent="0" lvl="0" marL="0" rtl="0" algn="l">
              <a:spcBef>
                <a:spcPts val="0"/>
              </a:spcBef>
              <a:spcAft>
                <a:spcPts val="0"/>
              </a:spcAft>
              <a:buNone/>
            </a:pPr>
            <a:r>
              <a:rPr lang="en-US" sz="2200">
                <a:latin typeface="Open Sans"/>
                <a:ea typeface="Open Sans"/>
                <a:cs typeface="Open Sans"/>
                <a:sym typeface="Open Sans"/>
              </a:rPr>
              <a:t>5. </a:t>
            </a:r>
            <a:r>
              <a:rPr lang="en-US" sz="2200">
                <a:latin typeface="Open Sans"/>
                <a:ea typeface="Open Sans"/>
                <a:cs typeface="Open Sans"/>
                <a:sym typeface="Open Sans"/>
              </a:rPr>
              <a:t>Inheritance</a:t>
            </a:r>
            <a:endParaRPr sz="2200">
              <a:latin typeface="Open Sans"/>
              <a:ea typeface="Open Sans"/>
              <a:cs typeface="Open Sans"/>
              <a:sym typeface="Open Sans"/>
            </a:endParaRPr>
          </a:p>
          <a:p>
            <a:pPr indent="0" lvl="0" marL="0" rtl="0" algn="l">
              <a:spcBef>
                <a:spcPts val="0"/>
              </a:spcBef>
              <a:spcAft>
                <a:spcPts val="0"/>
              </a:spcAft>
              <a:buNone/>
            </a:pPr>
            <a:r>
              <a:rPr lang="en-US" sz="2200">
                <a:latin typeface="Open Sans"/>
                <a:ea typeface="Open Sans"/>
                <a:cs typeface="Open Sans"/>
                <a:sym typeface="Open Sans"/>
              </a:rPr>
              <a:t>6. Abstraction</a:t>
            </a:r>
            <a:endParaRPr sz="2200">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g28d68e4bc99_0_15"/>
          <p:cNvPicPr preferRelativeResize="0"/>
          <p:nvPr/>
        </p:nvPicPr>
        <p:blipFill>
          <a:blip r:embed="rId3">
            <a:alphaModFix/>
          </a:blip>
          <a:stretch>
            <a:fillRect/>
          </a:stretch>
        </p:blipFill>
        <p:spPr>
          <a:xfrm>
            <a:off x="4455325" y="524575"/>
            <a:ext cx="2903475" cy="1422768"/>
          </a:xfrm>
          <a:prstGeom prst="rect">
            <a:avLst/>
          </a:prstGeom>
          <a:noFill/>
          <a:ln>
            <a:noFill/>
          </a:ln>
        </p:spPr>
      </p:pic>
      <p:pic>
        <p:nvPicPr>
          <p:cNvPr id="358" name="Google Shape;358;g28d68e4bc99_0_15"/>
          <p:cNvPicPr preferRelativeResize="0"/>
          <p:nvPr/>
        </p:nvPicPr>
        <p:blipFill>
          <a:blip r:embed="rId4">
            <a:alphaModFix/>
          </a:blip>
          <a:stretch>
            <a:fillRect/>
          </a:stretch>
        </p:blipFill>
        <p:spPr>
          <a:xfrm>
            <a:off x="4782526" y="2269825"/>
            <a:ext cx="2983010" cy="1062025"/>
          </a:xfrm>
          <a:prstGeom prst="rect">
            <a:avLst/>
          </a:prstGeom>
          <a:noFill/>
          <a:ln>
            <a:noFill/>
          </a:ln>
        </p:spPr>
      </p:pic>
      <p:pic>
        <p:nvPicPr>
          <p:cNvPr id="359" name="Google Shape;359;g28d68e4bc99_0_15"/>
          <p:cNvPicPr preferRelativeResize="0"/>
          <p:nvPr/>
        </p:nvPicPr>
        <p:blipFill>
          <a:blip r:embed="rId5">
            <a:alphaModFix/>
          </a:blip>
          <a:stretch>
            <a:fillRect/>
          </a:stretch>
        </p:blipFill>
        <p:spPr>
          <a:xfrm>
            <a:off x="3579663" y="3790346"/>
            <a:ext cx="4654796" cy="2739300"/>
          </a:xfrm>
          <a:prstGeom prst="rect">
            <a:avLst/>
          </a:prstGeom>
          <a:noFill/>
          <a:ln>
            <a:noFill/>
          </a:ln>
        </p:spPr>
      </p:pic>
      <p:sp>
        <p:nvSpPr>
          <p:cNvPr id="360" name="Google Shape;360;g28d68e4bc99_0_15"/>
          <p:cNvSpPr txBox="1"/>
          <p:nvPr/>
        </p:nvSpPr>
        <p:spPr>
          <a:xfrm>
            <a:off x="171825" y="692925"/>
            <a:ext cx="3592800" cy="26388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Open Sans"/>
              <a:buChar char="●"/>
            </a:pPr>
            <a:r>
              <a:rPr lang="en-US" sz="2200">
                <a:solidFill>
                  <a:schemeClr val="dk1"/>
                </a:solidFill>
                <a:latin typeface="Open Sans"/>
                <a:ea typeface="Open Sans"/>
                <a:cs typeface="Open Sans"/>
                <a:sym typeface="Open Sans"/>
              </a:rPr>
              <a:t>Encapsulation</a:t>
            </a:r>
            <a:endParaRPr sz="2200">
              <a:solidFill>
                <a:schemeClr val="dk1"/>
              </a:solidFill>
              <a:latin typeface="Open Sans"/>
              <a:ea typeface="Open Sans"/>
              <a:cs typeface="Open Sans"/>
              <a:sym typeface="Open Sans"/>
            </a:endParaRPr>
          </a:p>
          <a:p>
            <a:pPr indent="-368300" lvl="0" marL="457200" rtl="0" algn="l">
              <a:spcBef>
                <a:spcPts val="0"/>
              </a:spcBef>
              <a:spcAft>
                <a:spcPts val="0"/>
              </a:spcAft>
              <a:buClr>
                <a:schemeClr val="dk1"/>
              </a:buClr>
              <a:buSzPts val="2200"/>
              <a:buFont typeface="Open Sans"/>
              <a:buChar char="●"/>
            </a:pPr>
            <a:r>
              <a:rPr lang="en-US" sz="2200">
                <a:solidFill>
                  <a:schemeClr val="dk1"/>
                </a:solidFill>
                <a:latin typeface="Open Sans"/>
                <a:ea typeface="Open Sans"/>
                <a:cs typeface="Open Sans"/>
                <a:sym typeface="Open Sans"/>
              </a:rPr>
              <a:t>Polymorphism</a:t>
            </a:r>
            <a:endParaRPr sz="2200">
              <a:solidFill>
                <a:schemeClr val="dk1"/>
              </a:solidFill>
              <a:latin typeface="Open Sans"/>
              <a:ea typeface="Open Sans"/>
              <a:cs typeface="Open Sans"/>
              <a:sym typeface="Open Sans"/>
            </a:endParaRPr>
          </a:p>
          <a:p>
            <a:pPr indent="-368300" lvl="0" marL="457200" rtl="0" algn="l">
              <a:spcBef>
                <a:spcPts val="0"/>
              </a:spcBef>
              <a:spcAft>
                <a:spcPts val="0"/>
              </a:spcAft>
              <a:buClr>
                <a:schemeClr val="dk1"/>
              </a:buClr>
              <a:buSzPts val="2200"/>
              <a:buFont typeface="Open Sans"/>
              <a:buChar char="●"/>
            </a:pPr>
            <a:r>
              <a:rPr lang="en-US" sz="2200">
                <a:solidFill>
                  <a:schemeClr val="dk1"/>
                </a:solidFill>
                <a:latin typeface="Open Sans"/>
                <a:ea typeface="Open Sans"/>
                <a:cs typeface="Open Sans"/>
                <a:sym typeface="Open Sans"/>
              </a:rPr>
              <a:t>Inheritance</a:t>
            </a:r>
            <a:endParaRPr sz="2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2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US" sz="2200">
                <a:solidFill>
                  <a:schemeClr val="dk1"/>
                </a:solidFill>
                <a:latin typeface="Open Sans"/>
                <a:ea typeface="Open Sans"/>
                <a:cs typeface="Open Sans"/>
                <a:sym typeface="Open Sans"/>
              </a:rPr>
              <a:t>Abstraction</a:t>
            </a:r>
            <a:r>
              <a:rPr lang="en-US" sz="1300">
                <a:solidFill>
                  <a:srgbClr val="24292E"/>
                </a:solidFill>
              </a:rPr>
              <a:t>  means hiding lower-level details and exposing only the essential and relevant details to the users. In Java we use API to achieve abstraction.</a:t>
            </a:r>
            <a:endParaRPr sz="1500">
              <a:latin typeface="Open Sans"/>
              <a:ea typeface="Open Sans"/>
              <a:cs typeface="Open Sans"/>
              <a:sym typeface="Open Sans"/>
            </a:endParaRPr>
          </a:p>
        </p:txBody>
      </p:sp>
      <p:pic>
        <p:nvPicPr>
          <p:cNvPr id="361" name="Google Shape;361;g28d68e4bc99_0_15"/>
          <p:cNvPicPr preferRelativeResize="0"/>
          <p:nvPr/>
        </p:nvPicPr>
        <p:blipFill>
          <a:blip r:embed="rId6">
            <a:alphaModFix/>
          </a:blip>
          <a:stretch>
            <a:fillRect/>
          </a:stretch>
        </p:blipFill>
        <p:spPr>
          <a:xfrm>
            <a:off x="171825" y="3790350"/>
            <a:ext cx="2983000" cy="2308368"/>
          </a:xfrm>
          <a:prstGeom prst="rect">
            <a:avLst/>
          </a:prstGeom>
          <a:noFill/>
          <a:ln>
            <a:noFill/>
          </a:ln>
        </p:spPr>
      </p:pic>
      <p:sp>
        <p:nvSpPr>
          <p:cNvPr id="362" name="Google Shape;362;g28d68e4bc99_0_15"/>
          <p:cNvSpPr txBox="1"/>
          <p:nvPr/>
        </p:nvSpPr>
        <p:spPr>
          <a:xfrm>
            <a:off x="5795950" y="3917925"/>
            <a:ext cx="16707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Open Sans"/>
                <a:ea typeface="Open Sans"/>
                <a:cs typeface="Open Sans"/>
                <a:sym typeface="Open Sans"/>
              </a:rPr>
              <a:t>Polymorphism</a:t>
            </a:r>
            <a:endParaRPr b="1">
              <a:latin typeface="Open Sans"/>
              <a:ea typeface="Open Sans"/>
              <a:cs typeface="Open Sans"/>
              <a:sym typeface="Open Sans"/>
            </a:endParaRPr>
          </a:p>
        </p:txBody>
      </p:sp>
      <p:sp>
        <p:nvSpPr>
          <p:cNvPr id="363" name="Google Shape;363;g28d68e4bc99_0_15"/>
          <p:cNvSpPr txBox="1"/>
          <p:nvPr/>
        </p:nvSpPr>
        <p:spPr>
          <a:xfrm>
            <a:off x="1051325" y="3790350"/>
            <a:ext cx="12240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Open Sans"/>
                <a:ea typeface="Open Sans"/>
                <a:cs typeface="Open Sans"/>
                <a:sym typeface="Open Sans"/>
              </a:rPr>
              <a:t>Abstraction</a:t>
            </a:r>
            <a:endParaRPr b="1">
              <a:latin typeface="Open Sans"/>
              <a:ea typeface="Open Sans"/>
              <a:cs typeface="Open Sans"/>
              <a:sym typeface="Open Sans"/>
            </a:endParaRPr>
          </a:p>
        </p:txBody>
      </p:sp>
      <p:sp>
        <p:nvSpPr>
          <p:cNvPr id="364" name="Google Shape;364;g28d68e4bc99_0_15"/>
          <p:cNvSpPr txBox="1"/>
          <p:nvPr/>
        </p:nvSpPr>
        <p:spPr>
          <a:xfrm>
            <a:off x="259025" y="90675"/>
            <a:ext cx="1903800" cy="60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latin typeface="Open Sans"/>
                <a:ea typeface="Open Sans"/>
                <a:cs typeface="Open Sans"/>
                <a:sym typeface="Open Sans"/>
              </a:rPr>
              <a:t>OOP</a:t>
            </a:r>
            <a:endParaRPr b="1" sz="2400">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g28d68e4bc99_0_32"/>
          <p:cNvSpPr txBox="1"/>
          <p:nvPr/>
        </p:nvSpPr>
        <p:spPr>
          <a:xfrm>
            <a:off x="492175" y="0"/>
            <a:ext cx="2525700" cy="91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100">
                <a:latin typeface="Open Sans"/>
                <a:ea typeface="Open Sans"/>
                <a:cs typeface="Open Sans"/>
                <a:sym typeface="Open Sans"/>
              </a:rPr>
              <a:t>API </a:t>
            </a:r>
            <a:endParaRPr b="1" sz="2100">
              <a:latin typeface="Open Sans"/>
              <a:ea typeface="Open Sans"/>
              <a:cs typeface="Open Sans"/>
              <a:sym typeface="Open Sans"/>
            </a:endParaRPr>
          </a:p>
        </p:txBody>
      </p:sp>
      <p:sp>
        <p:nvSpPr>
          <p:cNvPr id="372" name="Google Shape;372;g28d68e4bc99_0_32"/>
          <p:cNvSpPr txBox="1"/>
          <p:nvPr/>
        </p:nvSpPr>
        <p:spPr>
          <a:xfrm>
            <a:off x="492175" y="556925"/>
            <a:ext cx="7965300" cy="59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b="1" lang="en-US">
                <a:solidFill>
                  <a:srgbClr val="374151"/>
                </a:solidFill>
              </a:rPr>
              <a:t>What is an API? </a:t>
            </a:r>
            <a:endParaRPr b="1">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lang="en-US">
                <a:solidFill>
                  <a:srgbClr val="374151"/>
                </a:solidFill>
              </a:rPr>
              <a:t>API stands for "Application Programming Interface." It's like a set of rules and tools that allows different software applications to communicate and work together. Think of it as a bridge that enables different programs to talk to each other and share information.</a:t>
            </a:r>
            <a:endParaRPr>
              <a:solidFill>
                <a:srgbClr val="374151"/>
              </a:solidFill>
            </a:endParaRPr>
          </a:p>
          <a:p>
            <a:pPr indent="0" lvl="0" marL="0" rtl="0" algn="l">
              <a:lnSpc>
                <a:spcPct val="115000"/>
              </a:lnSpc>
              <a:spcBef>
                <a:spcPts val="1500"/>
              </a:spcBef>
              <a:spcAft>
                <a:spcPts val="0"/>
              </a:spcAft>
              <a:buNone/>
            </a:pPr>
            <a:r>
              <a:rPr b="1" lang="en-US">
                <a:solidFill>
                  <a:srgbClr val="374151"/>
                </a:solidFill>
              </a:rPr>
              <a:t>What is the Java API?</a:t>
            </a:r>
            <a:r>
              <a:rPr lang="en-US">
                <a:solidFill>
                  <a:srgbClr val="374151"/>
                </a:solidFill>
              </a:rPr>
              <a:t> </a:t>
            </a:r>
            <a:endParaRPr>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lang="en-US">
                <a:solidFill>
                  <a:srgbClr val="374151"/>
                </a:solidFill>
              </a:rPr>
              <a:t>The Java API is a collection of pre-built tools, functions, and instructions that comes with the Java programming language. It's like a big library filled with useful code that developers can use in their own programs. Instead of reinventing the wheel and writing everything from scratch, developers can use the Java API to save time and effort.</a:t>
            </a:r>
            <a:endParaRPr>
              <a:solidFill>
                <a:srgbClr val="374151"/>
              </a:solidFill>
            </a:endParaRPr>
          </a:p>
          <a:p>
            <a:pPr indent="0" lvl="0" marL="0" rtl="0" algn="l">
              <a:lnSpc>
                <a:spcPct val="115000"/>
              </a:lnSpc>
              <a:spcBef>
                <a:spcPts val="1500"/>
              </a:spcBef>
              <a:spcAft>
                <a:spcPts val="0"/>
              </a:spcAft>
              <a:buNone/>
            </a:pPr>
            <a:r>
              <a:rPr b="1" lang="en-US">
                <a:solidFill>
                  <a:srgbClr val="374151"/>
                </a:solidFill>
              </a:rPr>
              <a:t>How does the Java API work?</a:t>
            </a:r>
            <a:endParaRPr b="1">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lang="en-US">
                <a:solidFill>
                  <a:srgbClr val="374151"/>
                </a:solidFill>
              </a:rPr>
              <a:t> Let's say you want to perform a specific task in your Java program, like reading a file or connecting to the internet. Instead of writing all the code yourself, you can use the Java API to do it for you. You simply call the right tool from the Java API, and it will handle the task behind the scenes. It's like having a helper who knows how to do things faster and better than you!</a:t>
            </a:r>
            <a:endParaRPr>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lang="en-US">
                <a:solidFill>
                  <a:srgbClr val="374151"/>
                </a:solidFill>
              </a:rPr>
              <a:t>Example of using the Java API: Imagine you want to print something on the screen in Java. Instead of writing complex code to manage the screen display, you can use a simple line of code like </a:t>
            </a:r>
            <a:r>
              <a:rPr lang="en-US" sz="1200">
                <a:solidFill>
                  <a:srgbClr val="374151"/>
                </a:solidFill>
              </a:rPr>
              <a:t>this</a:t>
            </a:r>
            <a:endParaRPr sz="1200">
              <a:solidFill>
                <a:srgbClr val="374151"/>
              </a:solidFill>
              <a:highlight>
                <a:srgbClr val="F7F7F8"/>
              </a:highlight>
            </a:endParaRPr>
          </a:p>
          <a:p>
            <a:pPr indent="0" lvl="0" marL="0" rtl="0" algn="l">
              <a:spcBef>
                <a:spcPts val="1500"/>
              </a:spcBef>
              <a:spcAft>
                <a:spcPts val="0"/>
              </a:spcAft>
              <a:buNone/>
            </a:pPr>
            <a:r>
              <a:t/>
            </a:r>
            <a:endParaRPr>
              <a:latin typeface="Open Sans"/>
              <a:ea typeface="Open Sans"/>
              <a:cs typeface="Open Sans"/>
              <a:sym typeface="Open Sans"/>
            </a:endParaRPr>
          </a:p>
        </p:txBody>
      </p:sp>
      <p:pic>
        <p:nvPicPr>
          <p:cNvPr id="373" name="Google Shape;373;g28d68e4bc99_0_32"/>
          <p:cNvPicPr preferRelativeResize="0"/>
          <p:nvPr/>
        </p:nvPicPr>
        <p:blipFill>
          <a:blip r:embed="rId3">
            <a:alphaModFix/>
          </a:blip>
          <a:stretch>
            <a:fillRect/>
          </a:stretch>
        </p:blipFill>
        <p:spPr>
          <a:xfrm>
            <a:off x="1361775" y="5913025"/>
            <a:ext cx="5410200" cy="7048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g28d68e4bc99_0_41"/>
          <p:cNvPicPr preferRelativeResize="0"/>
          <p:nvPr/>
        </p:nvPicPr>
        <p:blipFill>
          <a:blip r:embed="rId3">
            <a:alphaModFix/>
          </a:blip>
          <a:stretch>
            <a:fillRect/>
          </a:stretch>
        </p:blipFill>
        <p:spPr>
          <a:xfrm>
            <a:off x="1327400" y="1007225"/>
            <a:ext cx="7162800" cy="3590925"/>
          </a:xfrm>
          <a:prstGeom prst="rect">
            <a:avLst/>
          </a:prstGeom>
          <a:noFill/>
          <a:ln>
            <a:noFill/>
          </a:ln>
        </p:spPr>
      </p:pic>
      <p:sp>
        <p:nvSpPr>
          <p:cNvPr id="381" name="Google Shape;381;g28d68e4bc99_0_41"/>
          <p:cNvSpPr txBox="1"/>
          <p:nvPr/>
        </p:nvSpPr>
        <p:spPr>
          <a:xfrm>
            <a:off x="647600" y="265525"/>
            <a:ext cx="8522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latin typeface="Open Sans"/>
                <a:ea typeface="Open Sans"/>
                <a:cs typeface="Open Sans"/>
                <a:sym typeface="Open Sans"/>
              </a:rPr>
              <a:t>Java API</a:t>
            </a:r>
            <a:endParaRPr b="1" sz="2500">
              <a:latin typeface="Open Sans"/>
              <a:ea typeface="Open Sans"/>
              <a:cs typeface="Open Sans"/>
              <a:sym typeface="Open Sans"/>
            </a:endParaRPr>
          </a:p>
        </p:txBody>
      </p:sp>
      <p:pic>
        <p:nvPicPr>
          <p:cNvPr id="382" name="Google Shape;382;g28d68e4bc99_0_41"/>
          <p:cNvPicPr preferRelativeResize="0"/>
          <p:nvPr/>
        </p:nvPicPr>
        <p:blipFill>
          <a:blip r:embed="rId4">
            <a:alphaModFix/>
          </a:blip>
          <a:stretch>
            <a:fillRect/>
          </a:stretch>
        </p:blipFill>
        <p:spPr>
          <a:xfrm>
            <a:off x="1220925" y="4770450"/>
            <a:ext cx="5031600" cy="1955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37cb3c119e_0_204"/>
          <p:cNvSpPr txBox="1"/>
          <p:nvPr/>
        </p:nvSpPr>
        <p:spPr>
          <a:xfrm>
            <a:off x="472000" y="291525"/>
            <a:ext cx="6136200" cy="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Open Sans"/>
                <a:ea typeface="Open Sans"/>
                <a:cs typeface="Open Sans"/>
                <a:sym typeface="Open Sans"/>
              </a:rPr>
              <a:t>Interview questions (Basic)</a:t>
            </a:r>
            <a:endParaRPr b="1" sz="2000">
              <a:latin typeface="Open Sans"/>
              <a:ea typeface="Open Sans"/>
              <a:cs typeface="Open Sans"/>
              <a:sym typeface="Open Sans"/>
            </a:endParaRPr>
          </a:p>
        </p:txBody>
      </p:sp>
      <p:sp>
        <p:nvSpPr>
          <p:cNvPr id="390" name="Google Shape;390;g237cb3c119e_0_204"/>
          <p:cNvSpPr txBox="1"/>
          <p:nvPr/>
        </p:nvSpPr>
        <p:spPr>
          <a:xfrm>
            <a:off x="555300" y="1082850"/>
            <a:ext cx="8135100" cy="5580900"/>
          </a:xfrm>
          <a:prstGeom prst="rect">
            <a:avLst/>
          </a:prstGeom>
          <a:noFill/>
          <a:ln>
            <a:noFill/>
          </a:ln>
        </p:spPr>
        <p:txBody>
          <a:bodyPr anchorCtr="0" anchor="t" bIns="91425" lIns="91425" spcFirstLastPara="1" rIns="91425" wrap="square" tIns="91425">
            <a:noAutofit/>
          </a:bodyPr>
          <a:lstStyle/>
          <a:p>
            <a:pPr indent="-400050" lvl="0" marL="457200" rtl="0" algn="l">
              <a:spcBef>
                <a:spcPts val="0"/>
              </a:spcBef>
              <a:spcAft>
                <a:spcPts val="0"/>
              </a:spcAft>
              <a:buClr>
                <a:schemeClr val="dk1"/>
              </a:buClr>
              <a:buSzPts val="2700"/>
              <a:buAutoNum type="arabicPeriod"/>
            </a:pPr>
            <a:r>
              <a:rPr lang="en-US" sz="2400">
                <a:solidFill>
                  <a:schemeClr val="dk1"/>
                </a:solidFill>
              </a:rPr>
              <a:t>Explain working of Java Virtual Machine (JVM)?</a:t>
            </a:r>
            <a:endParaRPr sz="2400">
              <a:solidFill>
                <a:schemeClr val="dk1"/>
              </a:solidFill>
            </a:endParaRPr>
          </a:p>
          <a:p>
            <a:pPr indent="-381000" lvl="0" marL="457200" rtl="0" algn="l">
              <a:spcBef>
                <a:spcPts val="0"/>
              </a:spcBef>
              <a:spcAft>
                <a:spcPts val="0"/>
              </a:spcAft>
              <a:buClr>
                <a:schemeClr val="dk1"/>
              </a:buClr>
              <a:buSzPts val="2400"/>
              <a:buAutoNum type="arabicPeriod"/>
            </a:pPr>
            <a:r>
              <a:rPr lang="en-US" sz="2400">
                <a:solidFill>
                  <a:schemeClr val="dk1"/>
                </a:solidFill>
              </a:rPr>
              <a:t>Expain the reason for each keyword of public static void main(String args[])?</a:t>
            </a:r>
            <a:endParaRPr sz="2400">
              <a:solidFill>
                <a:schemeClr val="dk1"/>
              </a:solidFill>
            </a:endParaRPr>
          </a:p>
          <a:p>
            <a:pPr indent="-381000" lvl="0" marL="457200" rtl="0" algn="l">
              <a:spcBef>
                <a:spcPts val="0"/>
              </a:spcBef>
              <a:spcAft>
                <a:spcPts val="0"/>
              </a:spcAft>
              <a:buClr>
                <a:schemeClr val="dk1"/>
              </a:buClr>
              <a:buSzPts val="2400"/>
              <a:buAutoNum type="arabicPeriod"/>
            </a:pPr>
            <a:r>
              <a:rPr lang="en-US" sz="2100">
                <a:solidFill>
                  <a:schemeClr val="dk1"/>
                </a:solidFill>
              </a:rPr>
              <a:t>Describe the principles of OOPS.</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en-US" sz="2100">
                <a:solidFill>
                  <a:schemeClr val="dk1"/>
                </a:solidFill>
              </a:rPr>
              <a:t>Name primitive Java types.</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en-US" sz="2100">
                <a:solidFill>
                  <a:schemeClr val="dk1"/>
                </a:solidFill>
              </a:rPr>
              <a:t>What are Java Access modifiers?</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en-US" sz="2100">
                <a:solidFill>
                  <a:schemeClr val="dk1"/>
                </a:solidFill>
              </a:rPr>
              <a:t>What is the difference between public, private, protected and default Access Specifiers?</a:t>
            </a:r>
            <a:endParaRPr sz="2100">
              <a:solidFill>
                <a:schemeClr val="dk1"/>
              </a:solidFill>
            </a:endParaRPr>
          </a:p>
          <a:p>
            <a:pPr indent="-361950" lvl="0" marL="457200" rtl="0" algn="l">
              <a:spcBef>
                <a:spcPts val="0"/>
              </a:spcBef>
              <a:spcAft>
                <a:spcPts val="0"/>
              </a:spcAft>
              <a:buClr>
                <a:schemeClr val="dk1"/>
              </a:buClr>
              <a:buSzPts val="2100"/>
              <a:buAutoNum type="arabicPeriod"/>
            </a:pPr>
            <a:r>
              <a:rPr lang="en-US" sz="2100">
                <a:solidFill>
                  <a:schemeClr val="dk1"/>
                </a:solidFill>
              </a:rPr>
              <a:t>What is an API ?</a:t>
            </a:r>
            <a:endParaRPr sz="2100">
              <a:solidFill>
                <a:schemeClr val="dk1"/>
              </a:solidFill>
            </a:endParaRPr>
          </a:p>
          <a:p>
            <a:pPr indent="0" lvl="0" marL="457200" rtl="0" algn="l">
              <a:spcBef>
                <a:spcPts val="0"/>
              </a:spcBef>
              <a:spcAft>
                <a:spcPts val="0"/>
              </a:spcAft>
              <a:buNone/>
            </a:pPr>
            <a:r>
              <a:t/>
            </a:r>
            <a:endParaRPr>
              <a:solidFill>
                <a:srgbClr val="19389A"/>
              </a:solidFill>
            </a:endParaRPr>
          </a:p>
          <a:p>
            <a:pPr indent="0" lvl="0" marL="457200" rtl="0" algn="l">
              <a:spcBef>
                <a:spcPts val="0"/>
              </a:spcBef>
              <a:spcAft>
                <a:spcPts val="0"/>
              </a:spcAft>
              <a:buNone/>
            </a:pPr>
            <a:r>
              <a:t/>
            </a:r>
            <a:endParaRPr>
              <a:solidFill>
                <a:srgbClr val="19389A"/>
              </a:solidFill>
            </a:endParaRPr>
          </a:p>
          <a:p>
            <a:pPr indent="0" lvl="0" marL="457200" rtl="0" algn="l">
              <a:spcBef>
                <a:spcPts val="0"/>
              </a:spcBef>
              <a:spcAft>
                <a:spcPts val="0"/>
              </a:spcAft>
              <a:buNone/>
            </a:pPr>
            <a:r>
              <a:rPr lang="en-US">
                <a:solidFill>
                  <a:schemeClr val="dk1"/>
                </a:solidFill>
              </a:rPr>
              <a:t>More questions :</a:t>
            </a:r>
            <a:r>
              <a:rPr lang="en-US">
                <a:solidFill>
                  <a:srgbClr val="19389A"/>
                </a:solidFill>
              </a:rPr>
              <a:t> </a:t>
            </a:r>
            <a:r>
              <a:rPr lang="en-US" u="sng">
                <a:solidFill>
                  <a:schemeClr val="hlink"/>
                </a:solidFill>
                <a:hlinkClick r:id="rId3"/>
              </a:rPr>
              <a:t>https://www.interviewbit.com/java-interview-questions/#freshers</a:t>
            </a:r>
            <a:endParaRPr>
              <a:solidFill>
                <a:srgbClr val="19389A"/>
              </a:solidFill>
            </a:endParaRPr>
          </a:p>
          <a:p>
            <a:pPr indent="0" lvl="0" marL="457200" rtl="0" algn="l">
              <a:spcBef>
                <a:spcPts val="0"/>
              </a:spcBef>
              <a:spcAft>
                <a:spcPts val="0"/>
              </a:spcAft>
              <a:buNone/>
            </a:pPr>
            <a:r>
              <a:t/>
            </a:r>
            <a:endParaRPr sz="1100">
              <a:solidFill>
                <a:srgbClr val="19389A"/>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237cb3c119e_0_269"/>
          <p:cNvSpPr txBox="1"/>
          <p:nvPr/>
        </p:nvSpPr>
        <p:spPr>
          <a:xfrm>
            <a:off x="559350" y="437750"/>
            <a:ext cx="3295200" cy="7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latin typeface="Open Sans"/>
                <a:ea typeface="Open Sans"/>
                <a:cs typeface="Open Sans"/>
                <a:sym typeface="Open Sans"/>
              </a:rPr>
              <a:t>Java career path</a:t>
            </a:r>
            <a:endParaRPr b="1" sz="2000">
              <a:latin typeface="Open Sans"/>
              <a:ea typeface="Open Sans"/>
              <a:cs typeface="Open Sans"/>
              <a:sym typeface="Open Sans"/>
            </a:endParaRPr>
          </a:p>
        </p:txBody>
      </p:sp>
      <p:pic>
        <p:nvPicPr>
          <p:cNvPr id="95" name="Google Shape;95;g237cb3c119e_0_269"/>
          <p:cNvPicPr preferRelativeResize="0"/>
          <p:nvPr/>
        </p:nvPicPr>
        <p:blipFill>
          <a:blip r:embed="rId3">
            <a:alphaModFix/>
          </a:blip>
          <a:stretch>
            <a:fillRect/>
          </a:stretch>
        </p:blipFill>
        <p:spPr>
          <a:xfrm>
            <a:off x="152400" y="1380650"/>
            <a:ext cx="8839200" cy="4972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237cb3c119e_0_154"/>
          <p:cNvSpPr txBox="1"/>
          <p:nvPr/>
        </p:nvSpPr>
        <p:spPr>
          <a:xfrm>
            <a:off x="596950" y="596950"/>
            <a:ext cx="7052400" cy="13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100">
                <a:latin typeface="Open Sans"/>
                <a:ea typeface="Open Sans"/>
                <a:cs typeface="Open Sans"/>
                <a:sym typeface="Open Sans"/>
              </a:rPr>
              <a:t>References</a:t>
            </a:r>
            <a:endParaRPr b="1" sz="2100">
              <a:latin typeface="Open Sans"/>
              <a:ea typeface="Open Sans"/>
              <a:cs typeface="Open Sans"/>
              <a:sym typeface="Open Sans"/>
            </a:endParaRPr>
          </a:p>
        </p:txBody>
      </p:sp>
      <p:sp>
        <p:nvSpPr>
          <p:cNvPr id="398" name="Google Shape;398;g237cb3c119e_0_154"/>
          <p:cNvSpPr txBox="1"/>
          <p:nvPr/>
        </p:nvSpPr>
        <p:spPr>
          <a:xfrm>
            <a:off x="770325" y="1274700"/>
            <a:ext cx="7399500" cy="26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t>Public domain links</a:t>
            </a:r>
            <a:endParaRPr b="1" sz="1700"/>
          </a:p>
          <a:p>
            <a:pPr indent="-323850" lvl="0" marL="457200" rtl="0" algn="l">
              <a:spcBef>
                <a:spcPts val="0"/>
              </a:spcBef>
              <a:spcAft>
                <a:spcPts val="0"/>
              </a:spcAft>
              <a:buSzPts val="1500"/>
              <a:buChar char="●"/>
            </a:pPr>
            <a:r>
              <a:rPr lang="en-US" sz="1500" u="sng">
                <a:solidFill>
                  <a:schemeClr val="hlink"/>
                </a:solidFill>
                <a:hlinkClick r:id="rId3"/>
              </a:rPr>
              <a:t>https://www3.ntu.edu.sg/home/ehchua/programming/java/j2_basics.html</a:t>
            </a:r>
            <a:endParaRPr sz="1500"/>
          </a:p>
          <a:p>
            <a:pPr indent="0" lvl="0" marL="457200" rtl="0" algn="l">
              <a:spcBef>
                <a:spcPts val="0"/>
              </a:spcBef>
              <a:spcAft>
                <a:spcPts val="0"/>
              </a:spcAft>
              <a:buNone/>
            </a:pPr>
            <a:r>
              <a:t/>
            </a:r>
            <a:endParaRPr sz="1500"/>
          </a:p>
          <a:p>
            <a:pPr indent="-342900" lvl="0" marL="457200" rtl="0" algn="l">
              <a:spcBef>
                <a:spcPts val="0"/>
              </a:spcBef>
              <a:spcAft>
                <a:spcPts val="0"/>
              </a:spcAft>
              <a:buSzPts val="1800"/>
              <a:buChar char="●"/>
            </a:pPr>
            <a:r>
              <a:rPr lang="en-US" sz="1800" u="sng">
                <a:solidFill>
                  <a:schemeClr val="hlink"/>
                </a:solidFill>
                <a:hlinkClick r:id="rId4"/>
              </a:rPr>
              <a:t>https://refreshjava.com/java/java-introduction</a:t>
            </a:r>
            <a:endParaRPr sz="1800"/>
          </a:p>
          <a:p>
            <a:pPr indent="-342900" lvl="0" marL="457200" rtl="0" algn="l">
              <a:spcBef>
                <a:spcPts val="0"/>
              </a:spcBef>
              <a:spcAft>
                <a:spcPts val="0"/>
              </a:spcAft>
              <a:buSzPts val="1800"/>
              <a:buChar char="●"/>
            </a:pPr>
            <a:r>
              <a:rPr lang="en-US" sz="1800"/>
              <a:t>Real world examples </a:t>
            </a:r>
            <a:r>
              <a:rPr lang="en-US" sz="1800" u="sng">
                <a:solidFill>
                  <a:schemeClr val="hlink"/>
                </a:solidFill>
                <a:hlinkClick r:id="rId5"/>
              </a:rPr>
              <a:t>https://medium.com/@techGrid/oops-concepts-in-java-with-real-time-examples-1e8110a76462</a:t>
            </a:r>
            <a:endParaRPr sz="1800"/>
          </a:p>
          <a:p>
            <a:pPr indent="-342900" lvl="0" marL="457200" rtl="0" algn="l">
              <a:spcBef>
                <a:spcPts val="0"/>
              </a:spcBef>
              <a:spcAft>
                <a:spcPts val="0"/>
              </a:spcAft>
              <a:buSzPts val="1800"/>
              <a:buChar char="●"/>
            </a:pPr>
            <a:r>
              <a:rPr lang="en-US" sz="1800" u="sng">
                <a:solidFill>
                  <a:schemeClr val="hlink"/>
                </a:solidFill>
                <a:hlinkClick r:id="rId6"/>
              </a:rPr>
              <a:t>https://www.javaguides.net/2019/08/oops-concepts-in-java-with-realtime-examples.html</a:t>
            </a:r>
            <a:endParaRPr sz="1800"/>
          </a:p>
          <a:p>
            <a:pPr indent="0" lvl="0" marL="0" rtl="0" algn="l">
              <a:spcBef>
                <a:spcPts val="0"/>
              </a:spcBef>
              <a:spcAft>
                <a:spcPts val="0"/>
              </a:spcAft>
              <a:buNone/>
            </a:pPr>
            <a:r>
              <a:rPr lang="en-US" sz="1700">
                <a:latin typeface="Open Sans"/>
                <a:ea typeface="Open Sans"/>
                <a:cs typeface="Open Sans"/>
                <a:sym typeface="Open Sans"/>
              </a:rPr>
              <a:t>  </a:t>
            </a:r>
            <a:endParaRPr sz="1700">
              <a:latin typeface="Open Sans"/>
              <a:ea typeface="Open Sans"/>
              <a:cs typeface="Open Sans"/>
              <a:sym typeface="Open Sans"/>
            </a:endParaRPr>
          </a:p>
          <a:p>
            <a:pPr indent="0" lvl="0" marL="0" rtl="0" algn="l">
              <a:spcBef>
                <a:spcPts val="0"/>
              </a:spcBef>
              <a:spcAft>
                <a:spcPts val="0"/>
              </a:spcAft>
              <a:buNone/>
            </a:pPr>
            <a:r>
              <a:rPr b="1" lang="en-US" sz="1700">
                <a:latin typeface="Open Sans"/>
                <a:ea typeface="Open Sans"/>
                <a:cs typeface="Open Sans"/>
                <a:sym typeface="Open Sans"/>
              </a:rPr>
              <a:t>Books</a:t>
            </a:r>
            <a:endParaRPr b="1"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US" sz="1700">
                <a:latin typeface="Open Sans"/>
                <a:ea typeface="Open Sans"/>
                <a:cs typeface="Open Sans"/>
                <a:sym typeface="Open Sans"/>
              </a:rPr>
              <a:t> Head first Java - orielly</a:t>
            </a:r>
            <a:endParaRPr sz="1700">
              <a:latin typeface="Open Sans"/>
              <a:ea typeface="Open Sans"/>
              <a:cs typeface="Open Sans"/>
              <a:sym typeface="Open Sans"/>
            </a:endParaRPr>
          </a:p>
          <a:p>
            <a:pPr indent="-336550" lvl="0" marL="457200" rtl="0" algn="l">
              <a:spcBef>
                <a:spcPts val="0"/>
              </a:spcBef>
              <a:spcAft>
                <a:spcPts val="0"/>
              </a:spcAft>
              <a:buSzPts val="1700"/>
              <a:buFont typeface="Open Sans"/>
              <a:buChar char="●"/>
            </a:pPr>
            <a:r>
              <a:rPr lang="en-US" sz="1700">
                <a:latin typeface="Open Sans"/>
                <a:ea typeface="Open Sans"/>
                <a:cs typeface="Open Sans"/>
                <a:sym typeface="Open Sans"/>
              </a:rPr>
              <a:t>  Java complete reference</a:t>
            </a:r>
            <a:endParaRPr sz="1700">
              <a:latin typeface="Open Sans"/>
              <a:ea typeface="Open Sans"/>
              <a:cs typeface="Open Sans"/>
              <a:sym typeface="Open Sans"/>
            </a:endParaRPr>
          </a:p>
          <a:p>
            <a:pPr indent="0" lvl="0" marL="0" rtl="0" algn="l">
              <a:spcBef>
                <a:spcPts val="0"/>
              </a:spcBef>
              <a:spcAft>
                <a:spcPts val="0"/>
              </a:spcAft>
              <a:buNone/>
            </a:pPr>
            <a:r>
              <a:t/>
            </a:r>
            <a:endParaRPr sz="1700">
              <a:latin typeface="Open Sans"/>
              <a:ea typeface="Open Sans"/>
              <a:cs typeface="Open Sans"/>
              <a:sym typeface="Open Sans"/>
            </a:endParaRPr>
          </a:p>
          <a:p>
            <a:pPr indent="0" lvl="0" marL="0" rtl="0" algn="l">
              <a:spcBef>
                <a:spcPts val="0"/>
              </a:spcBef>
              <a:spcAft>
                <a:spcPts val="0"/>
              </a:spcAft>
              <a:buNone/>
            </a:pPr>
            <a:r>
              <a:rPr b="1" lang="en-US" sz="1700">
                <a:latin typeface="Open Sans"/>
                <a:ea typeface="Open Sans"/>
                <a:cs typeface="Open Sans"/>
                <a:sym typeface="Open Sans"/>
              </a:rPr>
              <a:t>Internet</a:t>
            </a:r>
            <a:endParaRPr b="1" sz="1700">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237cb3c119e_0_261"/>
          <p:cNvSpPr txBox="1"/>
          <p:nvPr/>
        </p:nvSpPr>
        <p:spPr>
          <a:xfrm>
            <a:off x="638600" y="347075"/>
            <a:ext cx="2693100" cy="79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latin typeface="Open Sans"/>
                <a:ea typeface="Open Sans"/>
                <a:cs typeface="Open Sans"/>
                <a:sym typeface="Open Sans"/>
              </a:rPr>
              <a:t>FAQ</a:t>
            </a:r>
            <a:endParaRPr b="1" sz="2300">
              <a:latin typeface="Open Sans"/>
              <a:ea typeface="Open Sans"/>
              <a:cs typeface="Open Sans"/>
              <a:sym typeface="Open Sans"/>
            </a:endParaRPr>
          </a:p>
        </p:txBody>
      </p:sp>
      <p:sp>
        <p:nvSpPr>
          <p:cNvPr id="406" name="Google Shape;406;g237cb3c119e_0_261"/>
          <p:cNvSpPr txBox="1"/>
          <p:nvPr/>
        </p:nvSpPr>
        <p:spPr>
          <a:xfrm>
            <a:off x="985675" y="1527075"/>
            <a:ext cx="7260600" cy="424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Open Sans"/>
              <a:buAutoNum type="arabicPeriod"/>
            </a:pPr>
            <a:r>
              <a:t/>
            </a: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5"/>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101" name="Google Shape;101;p5"/>
          <p:cNvSpPr txBox="1"/>
          <p:nvPr/>
        </p:nvSpPr>
        <p:spPr>
          <a:xfrm>
            <a:off x="0" y="258000"/>
            <a:ext cx="7772400" cy="1143000"/>
          </a:xfrm>
          <a:prstGeom prst="rect">
            <a:avLst/>
          </a:prstGeom>
          <a:noFill/>
          <a:ln>
            <a:noFill/>
          </a:ln>
        </p:spPr>
        <p:txBody>
          <a:bodyPr anchorCtr="0" anchor="ctr" bIns="46075" lIns="92150" spcFirstLastPara="1" rIns="92150" wrap="square" tIns="46075">
            <a:noAutofit/>
          </a:bodyPr>
          <a:lstStyle/>
          <a:p>
            <a:pPr indent="0" lvl="0" marL="457200" rtl="0" algn="l">
              <a:lnSpc>
                <a:spcPct val="90000"/>
              </a:lnSpc>
              <a:spcBef>
                <a:spcPts val="0"/>
              </a:spcBef>
              <a:spcAft>
                <a:spcPts val="0"/>
              </a:spcAft>
              <a:buNone/>
            </a:pPr>
            <a:r>
              <a:rPr b="1" lang="en-US" sz="2800">
                <a:solidFill>
                  <a:schemeClr val="dk1"/>
                </a:solidFill>
              </a:rPr>
              <a:t>Fundamentals of Programming</a:t>
            </a:r>
            <a:endParaRPr b="1" sz="1800"/>
          </a:p>
        </p:txBody>
      </p:sp>
      <p:sp>
        <p:nvSpPr>
          <p:cNvPr id="102" name="Google Shape;102;p5"/>
          <p:cNvSpPr txBox="1"/>
          <p:nvPr/>
        </p:nvSpPr>
        <p:spPr>
          <a:xfrm>
            <a:off x="741950" y="1293800"/>
            <a:ext cx="8305800" cy="5105400"/>
          </a:xfrm>
          <a:prstGeom prst="rect">
            <a:avLst/>
          </a:prstGeom>
          <a:noFill/>
          <a:ln>
            <a:noFill/>
          </a:ln>
        </p:spPr>
        <p:txBody>
          <a:bodyPr anchorCtr="0" anchor="t" bIns="46075" lIns="92150" spcFirstLastPara="1" rIns="92150" wrap="square" tIns="46075">
            <a:noAutofit/>
          </a:bodyPr>
          <a:lstStyle/>
          <a:p>
            <a:pPr indent="-400050" lvl="0" marL="457200" marR="0" rtl="0" algn="l">
              <a:lnSpc>
                <a:spcPct val="120000"/>
              </a:lnSpc>
              <a:spcBef>
                <a:spcPts val="700"/>
              </a:spcBef>
              <a:spcAft>
                <a:spcPts val="0"/>
              </a:spcAft>
              <a:buSzPts val="2700"/>
              <a:buAutoNum type="arabicPeriod"/>
            </a:pPr>
            <a:r>
              <a:rPr lang="en-US" sz="2900"/>
              <a:t>  </a:t>
            </a:r>
            <a:r>
              <a:rPr b="0" i="0" lang="en-US" sz="2700" u="none" cap="none" strike="noStrike">
                <a:solidFill>
                  <a:srgbClr val="000000"/>
                </a:solidFill>
                <a:latin typeface="Arial"/>
                <a:ea typeface="Arial"/>
                <a:cs typeface="Arial"/>
                <a:sym typeface="Arial"/>
              </a:rPr>
              <a:t>Introduction to Java</a:t>
            </a:r>
            <a:endParaRPr sz="1200"/>
          </a:p>
          <a:p>
            <a:pPr indent="-400050" lvl="0" marL="457200" marR="0" rtl="0" algn="l">
              <a:lnSpc>
                <a:spcPct val="120000"/>
              </a:lnSpc>
              <a:spcBef>
                <a:spcPts val="0"/>
              </a:spcBef>
              <a:spcAft>
                <a:spcPts val="0"/>
              </a:spcAft>
              <a:buClr>
                <a:srgbClr val="000000"/>
              </a:buClr>
              <a:buSzPts val="2700"/>
              <a:buFont typeface="Arial"/>
              <a:buAutoNum type="arabicPeriod"/>
            </a:pPr>
            <a:r>
              <a:rPr b="0" i="0" lang="en-US" sz="2700" u="none" cap="none" strike="noStrike">
                <a:solidFill>
                  <a:srgbClr val="000000"/>
                </a:solidFill>
                <a:latin typeface="Arial"/>
                <a:ea typeface="Arial"/>
                <a:cs typeface="Arial"/>
                <a:sym typeface="Arial"/>
              </a:rPr>
              <a:t>  Primitive Data Types and Operations</a:t>
            </a:r>
            <a:endParaRPr sz="1200"/>
          </a:p>
          <a:p>
            <a:pPr indent="-400050" lvl="0" marL="457200" marR="0" rtl="0" algn="l">
              <a:lnSpc>
                <a:spcPct val="120000"/>
              </a:lnSpc>
              <a:spcBef>
                <a:spcPts val="0"/>
              </a:spcBef>
              <a:spcAft>
                <a:spcPts val="0"/>
              </a:spcAft>
              <a:buClr>
                <a:srgbClr val="000000"/>
              </a:buClr>
              <a:buSzPts val="2700"/>
              <a:buFont typeface="Arial"/>
              <a:buAutoNum type="arabicPeriod"/>
            </a:pPr>
            <a:r>
              <a:rPr b="0" i="0" lang="en-US" sz="2700" u="none" cap="none" strike="noStrike">
                <a:solidFill>
                  <a:srgbClr val="000000"/>
                </a:solidFill>
                <a:latin typeface="Arial"/>
                <a:ea typeface="Arial"/>
                <a:cs typeface="Arial"/>
                <a:sym typeface="Arial"/>
              </a:rPr>
              <a:t>  Control Statements</a:t>
            </a:r>
            <a:endParaRPr sz="1200"/>
          </a:p>
          <a:p>
            <a:pPr indent="-400050" lvl="0" marL="457200" marR="0" rtl="0" algn="l">
              <a:lnSpc>
                <a:spcPct val="120000"/>
              </a:lnSpc>
              <a:spcBef>
                <a:spcPts val="0"/>
              </a:spcBef>
              <a:spcAft>
                <a:spcPts val="0"/>
              </a:spcAft>
              <a:buSzPts val="2700"/>
              <a:buAutoNum type="arabicPeriod"/>
            </a:pPr>
            <a:r>
              <a:rPr lang="en-US" sz="2700"/>
              <a:t> </a:t>
            </a:r>
            <a:r>
              <a:rPr b="0" i="0" lang="en-US" sz="2700" u="none" cap="none" strike="noStrike">
                <a:solidFill>
                  <a:srgbClr val="000000"/>
                </a:solidFill>
                <a:latin typeface="Arial"/>
                <a:ea typeface="Arial"/>
                <a:cs typeface="Arial"/>
                <a:sym typeface="Arial"/>
              </a:rPr>
              <a:t> Methods</a:t>
            </a:r>
            <a:endParaRPr sz="1200"/>
          </a:p>
          <a:p>
            <a:pPr indent="-400050" lvl="0" marL="457200" marR="0" rtl="0" algn="l">
              <a:lnSpc>
                <a:spcPct val="120000"/>
              </a:lnSpc>
              <a:spcBef>
                <a:spcPts val="0"/>
              </a:spcBef>
              <a:spcAft>
                <a:spcPts val="0"/>
              </a:spcAft>
              <a:buSzPts val="2700"/>
              <a:buAutoNum type="arabicPeriod"/>
            </a:pPr>
            <a:r>
              <a:rPr lang="en-US" sz="2700"/>
              <a:t>  </a:t>
            </a:r>
            <a:r>
              <a:rPr b="0" i="0" lang="en-US" sz="2700" u="none" cap="none" strike="noStrike">
                <a:solidFill>
                  <a:srgbClr val="000000"/>
                </a:solidFill>
                <a:latin typeface="Arial"/>
                <a:ea typeface="Arial"/>
                <a:cs typeface="Arial"/>
                <a:sym typeface="Arial"/>
              </a:rPr>
              <a:t>Arrays</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6"/>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108" name="Google Shape;108;p6"/>
          <p:cNvSpPr txBox="1"/>
          <p:nvPr/>
        </p:nvSpPr>
        <p:spPr>
          <a:xfrm>
            <a:off x="0" y="244100"/>
            <a:ext cx="7772400" cy="1143000"/>
          </a:xfrm>
          <a:prstGeom prst="rect">
            <a:avLst/>
          </a:prstGeom>
          <a:noFill/>
          <a:ln>
            <a:noFill/>
          </a:ln>
        </p:spPr>
        <p:txBody>
          <a:bodyPr anchorCtr="0" anchor="ctr" bIns="46075" lIns="92150" spcFirstLastPara="1" rIns="92150" wrap="square" tIns="46075">
            <a:noAutofit/>
          </a:bodyPr>
          <a:lstStyle/>
          <a:p>
            <a:pPr indent="0" lvl="0" marL="457200" rtl="0" algn="l">
              <a:lnSpc>
                <a:spcPct val="90000"/>
              </a:lnSpc>
              <a:spcBef>
                <a:spcPts val="0"/>
              </a:spcBef>
              <a:spcAft>
                <a:spcPts val="0"/>
              </a:spcAft>
              <a:buNone/>
            </a:pPr>
            <a:r>
              <a:rPr b="1" lang="en-US" sz="2600">
                <a:solidFill>
                  <a:schemeClr val="dk1"/>
                </a:solidFill>
              </a:rPr>
              <a:t>Object-Oriented Programming</a:t>
            </a:r>
            <a:endParaRPr b="1" sz="1600">
              <a:solidFill>
                <a:schemeClr val="dk1"/>
              </a:solidFill>
            </a:endParaRPr>
          </a:p>
          <a:p>
            <a:pPr indent="0" lvl="0" marL="0" marR="0" rtl="0" algn="l">
              <a:lnSpc>
                <a:spcPct val="100000"/>
              </a:lnSpc>
              <a:spcBef>
                <a:spcPts val="0"/>
              </a:spcBef>
              <a:spcAft>
                <a:spcPts val="0"/>
              </a:spcAft>
              <a:buClr>
                <a:srgbClr val="000000"/>
              </a:buClr>
              <a:buSzPts val="2800"/>
              <a:buFont typeface="Arial"/>
              <a:buNone/>
            </a:pPr>
            <a:r>
              <a:t/>
            </a:r>
            <a:endParaRPr sz="2800"/>
          </a:p>
        </p:txBody>
      </p:sp>
      <p:sp>
        <p:nvSpPr>
          <p:cNvPr id="109" name="Google Shape;109;p6"/>
          <p:cNvSpPr txBox="1"/>
          <p:nvPr/>
        </p:nvSpPr>
        <p:spPr>
          <a:xfrm>
            <a:off x="1047350" y="1293800"/>
            <a:ext cx="8305800" cy="5105400"/>
          </a:xfrm>
          <a:prstGeom prst="rect">
            <a:avLst/>
          </a:prstGeom>
          <a:noFill/>
          <a:ln>
            <a:noFill/>
          </a:ln>
        </p:spPr>
        <p:txBody>
          <a:bodyPr anchorCtr="0" anchor="t" bIns="46075" lIns="92150" spcFirstLastPara="1" rIns="92150" wrap="square" tIns="46075">
            <a:noAutofit/>
          </a:bodyPr>
          <a:lstStyle/>
          <a:p>
            <a:pPr indent="-412750" lvl="0" marL="457200" marR="0" rtl="0" algn="l">
              <a:lnSpc>
                <a:spcPct val="120000"/>
              </a:lnSpc>
              <a:spcBef>
                <a:spcPts val="70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Objects and Classes</a:t>
            </a:r>
            <a:endParaRPr/>
          </a:p>
          <a:p>
            <a:pPr indent="-412750" lvl="0" marL="457200" marR="0" rtl="0" algn="l">
              <a:lnSpc>
                <a:spcPct val="12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Strings</a:t>
            </a:r>
            <a:endParaRPr/>
          </a:p>
          <a:p>
            <a:pPr indent="-412750" lvl="0" marL="457200" marR="0" rtl="0" algn="l">
              <a:lnSpc>
                <a:spcPct val="12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Class Inheritance and Interfaces</a:t>
            </a:r>
            <a:endParaRPr/>
          </a:p>
          <a:p>
            <a:pPr indent="-412750" lvl="0" marL="457200" marR="0" rtl="0" algn="l">
              <a:lnSpc>
                <a:spcPct val="120000"/>
              </a:lnSpc>
              <a:spcBef>
                <a:spcPts val="0"/>
              </a:spcBef>
              <a:spcAft>
                <a:spcPts val="0"/>
              </a:spcAft>
              <a:buClr>
                <a:srgbClr val="000000"/>
              </a:buClr>
              <a:buSzPts val="2900"/>
              <a:buFont typeface="Arial"/>
              <a:buAutoNum type="arabicPeriod"/>
            </a:pPr>
            <a:r>
              <a:rPr b="0" i="0" lang="en-US" sz="2900" u="none" cap="none" strike="noStrike">
                <a:solidFill>
                  <a:srgbClr val="000000"/>
                </a:solidFill>
                <a:latin typeface="Arial"/>
                <a:ea typeface="Arial"/>
                <a:cs typeface="Arial"/>
                <a:sym typeface="Arial"/>
              </a:rPr>
              <a:t>Object-Oriented Software Development</a:t>
            </a:r>
            <a:endParaRPr b="0" i="0" sz="2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900" u="none" cap="none" strike="noStrike">
              <a:solidFill>
                <a:srgbClr val="000000"/>
              </a:solidFill>
              <a:latin typeface="Arial"/>
              <a:ea typeface="Arial"/>
              <a:cs typeface="Arial"/>
              <a:sym typeface="Arial"/>
            </a:endParaRPr>
          </a:p>
        </p:txBody>
      </p:sp>
      <p:pic>
        <p:nvPicPr>
          <p:cNvPr id="110" name="Google Shape;110;p6"/>
          <p:cNvPicPr preferRelativeResize="0"/>
          <p:nvPr/>
        </p:nvPicPr>
        <p:blipFill>
          <a:blip r:embed="rId3">
            <a:alphaModFix/>
          </a:blip>
          <a:stretch>
            <a:fillRect/>
          </a:stretch>
        </p:blipFill>
        <p:spPr>
          <a:xfrm>
            <a:off x="1485425" y="3530675"/>
            <a:ext cx="6553624" cy="33257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8"/>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116" name="Google Shape;116;p8"/>
          <p:cNvSpPr txBox="1"/>
          <p:nvPr/>
        </p:nvSpPr>
        <p:spPr>
          <a:xfrm>
            <a:off x="685800" y="285750"/>
            <a:ext cx="7772400" cy="1143000"/>
          </a:xfrm>
          <a:prstGeom prst="rect">
            <a:avLst/>
          </a:prstGeom>
          <a:noFill/>
          <a:ln>
            <a:noFill/>
          </a:ln>
        </p:spPr>
        <p:txBody>
          <a:bodyPr anchorCtr="0" anchor="ctr" bIns="46075" lIns="92150" spcFirstLastPara="1" rIns="92150" wrap="square" tIns="46075">
            <a:noAutofit/>
          </a:bodyPr>
          <a:lstStyle/>
          <a:p>
            <a:pPr indent="0" lvl="0" marL="0" marR="0" rtl="0" algn="l">
              <a:lnSpc>
                <a:spcPct val="100000"/>
              </a:lnSpc>
              <a:spcBef>
                <a:spcPts val="0"/>
              </a:spcBef>
              <a:spcAft>
                <a:spcPts val="0"/>
              </a:spcAft>
              <a:buClr>
                <a:srgbClr val="000000"/>
              </a:buClr>
              <a:buSzPts val="2800"/>
              <a:buFont typeface="Arial"/>
              <a:buNone/>
            </a:pPr>
            <a:r>
              <a:rPr b="1" lang="en-US" sz="2800"/>
              <a:t>Advanced features</a:t>
            </a:r>
            <a:endParaRPr b="1"/>
          </a:p>
        </p:txBody>
      </p:sp>
      <p:sp>
        <p:nvSpPr>
          <p:cNvPr id="117" name="Google Shape;117;p8"/>
          <p:cNvSpPr txBox="1"/>
          <p:nvPr/>
        </p:nvSpPr>
        <p:spPr>
          <a:xfrm>
            <a:off x="838200" y="1293800"/>
            <a:ext cx="8305800" cy="5105400"/>
          </a:xfrm>
          <a:prstGeom prst="rect">
            <a:avLst/>
          </a:prstGeom>
          <a:noFill/>
          <a:ln>
            <a:noFill/>
          </a:ln>
        </p:spPr>
        <p:txBody>
          <a:bodyPr anchorCtr="0" anchor="t" bIns="46075" lIns="92150" spcFirstLastPara="1" rIns="92150" wrap="square" tIns="46075">
            <a:noAutofit/>
          </a:bodyPr>
          <a:lstStyle/>
          <a:p>
            <a:pPr indent="0" lvl="1" marL="539750" marR="0" rtl="0" algn="l">
              <a:lnSpc>
                <a:spcPct val="90000"/>
              </a:lnSpc>
              <a:spcBef>
                <a:spcPts val="600"/>
              </a:spcBef>
              <a:spcAft>
                <a:spcPts val="0"/>
              </a:spcAft>
              <a:buClr>
                <a:srgbClr val="FFFFFF"/>
              </a:buClr>
              <a:buSzPts val="2400"/>
              <a:buFont typeface="Times New Roman"/>
              <a:buNone/>
            </a:pPr>
            <a:r>
              <a:t/>
            </a:r>
            <a:endParaRPr b="0" i="0" sz="2400" u="none" cap="none" strike="noStrike">
              <a:solidFill>
                <a:srgbClr val="000000"/>
              </a:solidFill>
              <a:latin typeface="Arial"/>
              <a:ea typeface="Arial"/>
              <a:cs typeface="Arial"/>
              <a:sym typeface="Arial"/>
            </a:endParaRPr>
          </a:p>
          <a:p>
            <a:pPr indent="-381000" lvl="0" marL="457200" marR="0" rtl="0" algn="l">
              <a:lnSpc>
                <a:spcPct val="120000"/>
              </a:lnSpc>
              <a:spcBef>
                <a:spcPts val="600"/>
              </a:spcBef>
              <a:spcAft>
                <a:spcPts val="0"/>
              </a:spcAft>
              <a:buClr>
                <a:srgbClr val="000000"/>
              </a:buClr>
              <a:buSzPts val="2400"/>
              <a:buFont typeface="Arial"/>
              <a:buAutoNum type="arabicPeriod"/>
            </a:pPr>
            <a:r>
              <a:rPr b="0" i="0" lang="en-US" sz="2400" u="none" cap="none" strike="noStrike">
                <a:solidFill>
                  <a:srgbClr val="000000"/>
                </a:solidFill>
                <a:latin typeface="Arial"/>
                <a:ea typeface="Arial"/>
                <a:cs typeface="Arial"/>
                <a:sym typeface="Arial"/>
              </a:rPr>
              <a:t>Exception Handling</a:t>
            </a:r>
            <a:endParaRPr/>
          </a:p>
          <a:p>
            <a:pPr indent="-381000" lvl="0" marL="457200" marR="0" rtl="0" algn="l">
              <a:lnSpc>
                <a:spcPct val="120000"/>
              </a:lnSpc>
              <a:spcBef>
                <a:spcPts val="0"/>
              </a:spcBef>
              <a:spcAft>
                <a:spcPts val="0"/>
              </a:spcAft>
              <a:buClr>
                <a:srgbClr val="000000"/>
              </a:buClr>
              <a:buSzPts val="2400"/>
              <a:buFont typeface="Arial"/>
              <a:buAutoNum type="arabicPeriod"/>
            </a:pPr>
            <a:r>
              <a:rPr b="0" i="0" lang="en-US" sz="2400" u="none" cap="none" strike="noStrike">
                <a:solidFill>
                  <a:srgbClr val="000000"/>
                </a:solidFill>
                <a:latin typeface="Arial"/>
                <a:ea typeface="Arial"/>
                <a:cs typeface="Arial"/>
                <a:sym typeface="Arial"/>
              </a:rPr>
              <a:t>Internationalization</a:t>
            </a:r>
            <a:endParaRPr/>
          </a:p>
          <a:p>
            <a:pPr indent="-381000" lvl="0" marL="457200" marR="0" rtl="0" algn="l">
              <a:lnSpc>
                <a:spcPct val="120000"/>
              </a:lnSpc>
              <a:spcBef>
                <a:spcPts val="0"/>
              </a:spcBef>
              <a:spcAft>
                <a:spcPts val="0"/>
              </a:spcAft>
              <a:buClr>
                <a:srgbClr val="000000"/>
              </a:buClr>
              <a:buSzPts val="2400"/>
              <a:buFont typeface="Arial"/>
              <a:buAutoNum type="arabicPeriod"/>
            </a:pPr>
            <a:r>
              <a:rPr b="0" i="0" lang="en-US" sz="2400" u="none" cap="none" strike="noStrike">
                <a:solidFill>
                  <a:srgbClr val="000000"/>
                </a:solidFill>
                <a:latin typeface="Arial"/>
                <a:ea typeface="Arial"/>
                <a:cs typeface="Arial"/>
                <a:sym typeface="Arial"/>
              </a:rPr>
              <a:t>Multithreading </a:t>
            </a:r>
            <a:endParaRPr/>
          </a:p>
          <a:p>
            <a:pPr indent="-381000" lvl="0" marL="457200" marR="0" rtl="0" algn="l">
              <a:lnSpc>
                <a:spcPct val="120000"/>
              </a:lnSpc>
              <a:spcBef>
                <a:spcPts val="0"/>
              </a:spcBef>
              <a:spcAft>
                <a:spcPts val="0"/>
              </a:spcAft>
              <a:buClr>
                <a:srgbClr val="000000"/>
              </a:buClr>
              <a:buSzPts val="2400"/>
              <a:buFont typeface="Arial"/>
              <a:buAutoNum type="arabicPeriod"/>
            </a:pPr>
            <a:r>
              <a:rPr b="0" i="0" lang="en-US" sz="2400" u="none" cap="none" strike="noStrike">
                <a:solidFill>
                  <a:srgbClr val="000000"/>
                </a:solidFill>
                <a:latin typeface="Arial"/>
                <a:ea typeface="Arial"/>
                <a:cs typeface="Arial"/>
                <a:sym typeface="Arial"/>
              </a:rPr>
              <a:t>Multimedia</a:t>
            </a:r>
            <a:endParaRPr/>
          </a:p>
          <a:p>
            <a:pPr indent="-381000" lvl="0" marL="457200" marR="0" rtl="0" algn="l">
              <a:lnSpc>
                <a:spcPct val="120000"/>
              </a:lnSpc>
              <a:spcBef>
                <a:spcPts val="0"/>
              </a:spcBef>
              <a:spcAft>
                <a:spcPts val="0"/>
              </a:spcAft>
              <a:buClr>
                <a:srgbClr val="000000"/>
              </a:buClr>
              <a:buSzPts val="2400"/>
              <a:buFont typeface="Arial"/>
              <a:buAutoNum type="arabicPeriod"/>
            </a:pPr>
            <a:r>
              <a:rPr b="0" i="0" lang="en-US" sz="2400" u="none" cap="none" strike="noStrike">
                <a:solidFill>
                  <a:srgbClr val="000000"/>
                </a:solidFill>
                <a:latin typeface="Arial"/>
                <a:ea typeface="Arial"/>
                <a:cs typeface="Arial"/>
                <a:sym typeface="Arial"/>
              </a:rPr>
              <a:t>Input and Output </a:t>
            </a:r>
            <a:endParaRPr/>
          </a:p>
          <a:p>
            <a:pPr indent="-381000" lvl="0" marL="457200" marR="0" rtl="0" algn="l">
              <a:lnSpc>
                <a:spcPct val="120000"/>
              </a:lnSpc>
              <a:spcBef>
                <a:spcPts val="0"/>
              </a:spcBef>
              <a:spcAft>
                <a:spcPts val="0"/>
              </a:spcAft>
              <a:buClr>
                <a:srgbClr val="000000"/>
              </a:buClr>
              <a:buSzPts val="2400"/>
              <a:buFont typeface="Arial"/>
              <a:buAutoNum type="arabicPeriod"/>
            </a:pPr>
            <a:r>
              <a:rPr b="0" i="0" lang="en-US" sz="2400" u="none" cap="none" strike="noStrike">
                <a:solidFill>
                  <a:srgbClr val="000000"/>
                </a:solidFill>
                <a:latin typeface="Arial"/>
                <a:ea typeface="Arial"/>
                <a:cs typeface="Arial"/>
                <a:sym typeface="Arial"/>
              </a:rPr>
              <a:t>Networking</a:t>
            </a:r>
            <a:endParaRPr/>
          </a:p>
          <a:p>
            <a:pPr indent="-381000" lvl="0" marL="457200" marR="0" rtl="0" algn="l">
              <a:lnSpc>
                <a:spcPct val="120000"/>
              </a:lnSpc>
              <a:spcBef>
                <a:spcPts val="0"/>
              </a:spcBef>
              <a:spcAft>
                <a:spcPts val="0"/>
              </a:spcAft>
              <a:buSzPts val="2400"/>
              <a:buAutoNum type="arabicPeriod"/>
            </a:pPr>
            <a:r>
              <a:rPr b="0" i="0" lang="en-US" sz="2400" u="none" cap="none" strike="noStrike">
                <a:solidFill>
                  <a:srgbClr val="000000"/>
                </a:solidFill>
                <a:latin typeface="Arial"/>
                <a:ea typeface="Arial"/>
                <a:cs typeface="Arial"/>
                <a:sym typeface="Arial"/>
              </a:rPr>
              <a:t>Java </a:t>
            </a:r>
            <a:r>
              <a:rPr lang="en-US" sz="2400"/>
              <a:t>Collections</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9"/>
          <p:cNvSpPr txBox="1"/>
          <p:nvPr/>
        </p:nvSpPr>
        <p:spPr>
          <a:xfrm>
            <a:off x="6553200" y="6399212"/>
            <a:ext cx="1905000" cy="457200"/>
          </a:xfrm>
          <a:prstGeom prst="rect">
            <a:avLst/>
          </a:prstGeom>
          <a:noFill/>
          <a:ln>
            <a:noFill/>
          </a:ln>
        </p:spPr>
        <p:txBody>
          <a:bodyPr anchorCtr="0" anchor="ctr" bIns="46075" lIns="92150" spcFirstLastPara="1" rIns="92150" wrap="square" tIns="46075">
            <a:noAutofit/>
          </a:bodyPr>
          <a:lstStyle/>
          <a:p>
            <a:pPr indent="0" lvl="0" marL="0" marR="0" rtl="0" algn="r">
              <a:lnSpc>
                <a:spcPct val="100000"/>
              </a:lnSpc>
              <a:spcBef>
                <a:spcPts val="0"/>
              </a:spcBef>
              <a:spcAft>
                <a:spcPts val="0"/>
              </a:spcAft>
              <a:buClr>
                <a:srgbClr val="FFFFFF"/>
              </a:buClr>
              <a:buSzPts val="1400"/>
              <a:buFont typeface="Times New Roman"/>
              <a:buNone/>
            </a:pPr>
            <a:fld id="{00000000-1234-1234-1234-123412341234}" type="slidenum">
              <a:rPr b="0" i="0" lang="en-US" sz="1400" u="none">
                <a:solidFill>
                  <a:srgbClr val="FFFFFF"/>
                </a:solidFill>
                <a:latin typeface="Times New Roman"/>
                <a:ea typeface="Times New Roman"/>
                <a:cs typeface="Times New Roman"/>
                <a:sym typeface="Times New Roman"/>
              </a:rPr>
              <a:t>‹#›</a:t>
            </a:fld>
            <a:endParaRPr/>
          </a:p>
        </p:txBody>
      </p:sp>
      <p:sp>
        <p:nvSpPr>
          <p:cNvPr id="123" name="Google Shape;123;p9"/>
          <p:cNvSpPr txBox="1"/>
          <p:nvPr/>
        </p:nvSpPr>
        <p:spPr>
          <a:xfrm>
            <a:off x="685800" y="0"/>
            <a:ext cx="7772400" cy="1428750"/>
          </a:xfrm>
          <a:prstGeom prst="rect">
            <a:avLst/>
          </a:prstGeom>
          <a:noFill/>
          <a:ln>
            <a:noFill/>
          </a:ln>
        </p:spPr>
        <p:txBody>
          <a:bodyPr anchorCtr="0" anchor="ctr" bIns="46075" lIns="92150" spcFirstLastPara="1" rIns="92150" wrap="square" tIns="46075">
            <a:no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a:solidFill>
                  <a:srgbClr val="000000"/>
                </a:solidFill>
              </a:rPr>
              <a:t> </a:t>
            </a:r>
            <a:r>
              <a:rPr b="1" lang="en-US" sz="2800"/>
              <a:t>I</a:t>
            </a:r>
            <a:r>
              <a:rPr b="1" i="0" lang="en-US" sz="2800" u="none">
                <a:solidFill>
                  <a:srgbClr val="000000"/>
                </a:solidFill>
              </a:rPr>
              <a:t>ntroduction to Java and </a:t>
            </a:r>
            <a:r>
              <a:rPr b="1" lang="en-US" sz="2800"/>
              <a:t>IDE</a:t>
            </a:r>
            <a:endParaRPr b="1"/>
          </a:p>
        </p:txBody>
      </p:sp>
      <p:sp>
        <p:nvSpPr>
          <p:cNvPr id="124" name="Google Shape;124;p9"/>
          <p:cNvSpPr txBox="1"/>
          <p:nvPr/>
        </p:nvSpPr>
        <p:spPr>
          <a:xfrm>
            <a:off x="573125" y="1208650"/>
            <a:ext cx="7772400" cy="4114800"/>
          </a:xfrm>
          <a:prstGeom prst="rect">
            <a:avLst/>
          </a:prstGeom>
          <a:noFill/>
          <a:ln>
            <a:noFill/>
          </a:ln>
        </p:spPr>
        <p:txBody>
          <a:bodyPr anchorCtr="0" anchor="t" bIns="46075" lIns="92150" spcFirstLastPara="1" rIns="92150" wrap="square" tIns="46075">
            <a:noAutofit/>
          </a:bodyPr>
          <a:lstStyle/>
          <a:p>
            <a:pPr indent="-323850" lvl="0" marL="431800" marR="0" rtl="0" algn="l">
              <a:lnSpc>
                <a:spcPct val="100000"/>
              </a:lnSpc>
              <a:spcBef>
                <a:spcPts val="0"/>
              </a:spcBef>
              <a:spcAft>
                <a:spcPts val="0"/>
              </a:spcAft>
              <a:buClr>
                <a:srgbClr val="91D93F"/>
              </a:buClr>
              <a:buSzPts val="1080"/>
              <a:buFont typeface="Noto Sans Symbols"/>
              <a:buChar char="●"/>
            </a:pPr>
            <a:r>
              <a:rPr b="0" i="0" lang="en-US" sz="2400" u="none">
                <a:solidFill>
                  <a:srgbClr val="000000"/>
                </a:solidFill>
                <a:latin typeface="Arial"/>
                <a:ea typeface="Arial"/>
                <a:cs typeface="Arial"/>
                <a:sym typeface="Arial"/>
              </a:rPr>
              <a:t>What Is Java?</a:t>
            </a:r>
            <a:endParaRPr/>
          </a:p>
          <a:p>
            <a:pPr indent="-330200" lvl="0" marL="431800" marR="0" rtl="0" algn="l">
              <a:lnSpc>
                <a:spcPct val="100000"/>
              </a:lnSpc>
              <a:spcBef>
                <a:spcPts val="800"/>
              </a:spcBef>
              <a:spcAft>
                <a:spcPts val="0"/>
              </a:spcAft>
              <a:buClr>
                <a:srgbClr val="91D93F"/>
              </a:buClr>
              <a:buSzPts val="1180"/>
              <a:buFont typeface="Noto Sans Symbols"/>
              <a:buChar char="●"/>
            </a:pPr>
            <a:r>
              <a:rPr b="0" i="0" lang="en-US" sz="2500" u="none">
                <a:solidFill>
                  <a:srgbClr val="000000"/>
                </a:solidFill>
                <a:latin typeface="Arial"/>
                <a:ea typeface="Arial"/>
                <a:cs typeface="Arial"/>
                <a:sym typeface="Arial"/>
              </a:rPr>
              <a:t>Getting Started With Java Programming</a:t>
            </a:r>
            <a:endParaRPr sz="1500"/>
          </a:p>
          <a:p>
            <a:pPr indent="-323850" lvl="1" marL="863600" marR="0" rtl="0" algn="l">
              <a:lnSpc>
                <a:spcPct val="100000"/>
              </a:lnSpc>
              <a:spcBef>
                <a:spcPts val="700"/>
              </a:spcBef>
              <a:spcAft>
                <a:spcPts val="0"/>
              </a:spcAft>
              <a:buClr>
                <a:srgbClr val="91D93F"/>
              </a:buClr>
              <a:buSzPts val="2175"/>
              <a:buFont typeface="Noto Sans Symbols"/>
              <a:buChar char="−"/>
            </a:pPr>
            <a:r>
              <a:rPr b="0" i="0" lang="en-US" sz="2900" u="none" cap="none" strike="noStrike">
                <a:solidFill>
                  <a:srgbClr val="000000"/>
                </a:solidFill>
                <a:latin typeface="Arial"/>
                <a:ea typeface="Arial"/>
                <a:cs typeface="Arial"/>
                <a:sym typeface="Arial"/>
              </a:rPr>
              <a:t>Create, Compile and Running a Java Application</a:t>
            </a:r>
            <a:endParaRPr/>
          </a:p>
        </p:txBody>
      </p:sp>
      <p:pic>
        <p:nvPicPr>
          <p:cNvPr id="125" name="Google Shape;125;p9"/>
          <p:cNvPicPr preferRelativeResize="0"/>
          <p:nvPr/>
        </p:nvPicPr>
        <p:blipFill>
          <a:blip r:embed="rId3">
            <a:alphaModFix/>
          </a:blip>
          <a:stretch>
            <a:fillRect/>
          </a:stretch>
        </p:blipFill>
        <p:spPr>
          <a:xfrm>
            <a:off x="2546250" y="3798700"/>
            <a:ext cx="6191625" cy="2600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g237cb3c119e_0_226"/>
          <p:cNvPicPr preferRelativeResize="0"/>
          <p:nvPr/>
        </p:nvPicPr>
        <p:blipFill>
          <a:blip r:embed="rId3">
            <a:alphaModFix/>
          </a:blip>
          <a:stretch>
            <a:fillRect/>
          </a:stretch>
        </p:blipFill>
        <p:spPr>
          <a:xfrm>
            <a:off x="1609151" y="735650"/>
            <a:ext cx="4975124" cy="5955951"/>
          </a:xfrm>
          <a:prstGeom prst="rect">
            <a:avLst/>
          </a:prstGeom>
          <a:noFill/>
          <a:ln>
            <a:noFill/>
          </a:ln>
        </p:spPr>
      </p:pic>
      <p:sp>
        <p:nvSpPr>
          <p:cNvPr id="133" name="Google Shape;133;g237cb3c119e_0_226"/>
          <p:cNvSpPr txBox="1"/>
          <p:nvPr/>
        </p:nvSpPr>
        <p:spPr>
          <a:xfrm>
            <a:off x="347075" y="111050"/>
            <a:ext cx="3651000" cy="6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300">
                <a:latin typeface="Open Sans"/>
                <a:ea typeface="Open Sans"/>
                <a:cs typeface="Open Sans"/>
                <a:sym typeface="Open Sans"/>
              </a:rPr>
              <a:t>JAVA vs C, C++ </a:t>
            </a:r>
            <a:endParaRPr b="1" sz="23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1995-06-10T17:31:50Z</dcterms:created>
  <dc:creator>Y. Daniel Liang</dc:creator>
</cp:coreProperties>
</file>

<file path=docProps/custom.xml><?xml version="1.0" encoding="utf-8"?>
<Properties xmlns="http://schemas.openxmlformats.org/officeDocument/2006/custom-properties" xmlns:vt="http://schemas.openxmlformats.org/officeDocument/2006/docPropsVTypes"/>
</file>